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7" r:id="rId3"/>
    <p:sldId id="257" r:id="rId4"/>
    <p:sldId id="259" r:id="rId5"/>
    <p:sldId id="260" r:id="rId6"/>
    <p:sldId id="261" r:id="rId7"/>
    <p:sldId id="264" r:id="rId8"/>
    <p:sldId id="262" r:id="rId9"/>
    <p:sldId id="269" r:id="rId10"/>
    <p:sldId id="268" r:id="rId11"/>
    <p:sldId id="270" r:id="rId12"/>
    <p:sldId id="271" r:id="rId13"/>
    <p:sldId id="272" r:id="rId14"/>
    <p:sldId id="273" r:id="rId15"/>
    <p:sldId id="274" r:id="rId16"/>
    <p:sldId id="275" r:id="rId17"/>
    <p:sldId id="267" r:id="rId18"/>
    <p:sldId id="27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ção Padrão" id="{C47C0E64-4544-4F50-B0B5-77F717C4F82A}">
          <p14:sldIdLst>
            <p14:sldId id="256"/>
            <p14:sldId id="277"/>
            <p14:sldId id="257"/>
            <p14:sldId id="259"/>
            <p14:sldId id="260"/>
            <p14:sldId id="261"/>
            <p14:sldId id="264"/>
            <p14:sldId id="262"/>
            <p14:sldId id="269"/>
            <p14:sldId id="268"/>
            <p14:sldId id="270"/>
            <p14:sldId id="271"/>
            <p14:sldId id="272"/>
            <p14:sldId id="273"/>
            <p14:sldId id="274"/>
            <p14:sldId id="275"/>
            <p14:sldId id="267"/>
            <p14:sldId id="276"/>
          </p14:sldIdLst>
        </p14:section>
        <p14:section name="Seção sem Título" id="{22CFBB8D-A581-486D-803D-DD7A9F1F0AE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pt-BR"/>
              <a:t>Clique para editar o título Mestre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‹nº›</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pt-BR"/>
              <a:t>Clique para editar o título Mestre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pt-BR"/>
              <a:t>Clique para editar o título Mestre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pt-BR"/>
              <a:t>Clique para editar o título Mestre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pt-BR"/>
              <a:t>Clique para editar o título Mestre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Editar estilos de texto Mestre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pt-BR"/>
              <a:t>Clique para editar o título Mestre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pt-BR"/>
              <a:t>Clique para editar o título Mestre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pt-BR"/>
              <a:t>Clique para editar o título Mestre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4/12/2018</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10C39DC-E37F-4813-AA26-AC4467786163}"/>
              </a:ext>
            </a:extLst>
          </p:cNvPr>
          <p:cNvSpPr>
            <a:spLocks noGrp="1"/>
          </p:cNvSpPr>
          <p:nvPr>
            <p:ph type="ctrTitle"/>
          </p:nvPr>
        </p:nvSpPr>
        <p:spPr>
          <a:xfrm>
            <a:off x="2692398" y="2626510"/>
            <a:ext cx="6815669" cy="802490"/>
          </a:xfrm>
        </p:spPr>
        <p:txBody>
          <a:bodyPr/>
          <a:lstStyle/>
          <a:p>
            <a:r>
              <a:rPr lang="en-US" sz="2400" b="1" dirty="0"/>
              <a:t>THE BENEFITS OF PHYSICAL ACTIVITIES</a:t>
            </a:r>
            <a:br>
              <a:rPr lang="en-US" sz="2400" b="1" dirty="0"/>
            </a:br>
            <a:r>
              <a:rPr lang="en-US" sz="2400" b="1" dirty="0"/>
              <a:t>IN PATIENTS WITH DUAL DIAGNOSIS</a:t>
            </a:r>
            <a:endParaRPr lang="pt-BR" sz="2400" b="1" dirty="0"/>
          </a:p>
        </p:txBody>
      </p:sp>
      <p:sp>
        <p:nvSpPr>
          <p:cNvPr id="3" name="Subtítulo 2">
            <a:extLst>
              <a:ext uri="{FF2B5EF4-FFF2-40B4-BE49-F238E27FC236}">
                <a16:creationId xmlns:a16="http://schemas.microsoft.com/office/drawing/2014/main" xmlns="" id="{6FF60658-F7B4-471B-A9B8-1776D53BC5DC}"/>
              </a:ext>
            </a:extLst>
          </p:cNvPr>
          <p:cNvSpPr>
            <a:spLocks noGrp="1"/>
          </p:cNvSpPr>
          <p:nvPr>
            <p:ph type="subTitle" idx="1"/>
          </p:nvPr>
        </p:nvSpPr>
        <p:spPr>
          <a:xfrm>
            <a:off x="2688164" y="3657597"/>
            <a:ext cx="6815669" cy="1320802"/>
          </a:xfrm>
        </p:spPr>
        <p:txBody>
          <a:bodyPr/>
          <a:lstStyle/>
          <a:p>
            <a:r>
              <a:rPr lang="pt-BR" dirty="0"/>
              <a:t>Centro de Estudos </a:t>
            </a:r>
          </a:p>
        </p:txBody>
      </p:sp>
      <p:pic>
        <p:nvPicPr>
          <p:cNvPr id="4" name="Imagem 3">
            <a:extLst>
              <a:ext uri="{FF2B5EF4-FFF2-40B4-BE49-F238E27FC236}">
                <a16:creationId xmlns:a16="http://schemas.microsoft.com/office/drawing/2014/main" xmlns="" id="{CD31523C-9C11-4ED7-8C6B-4C446D8D49E3}"/>
              </a:ext>
            </a:extLst>
          </p:cNvPr>
          <p:cNvPicPr>
            <a:picLocks noChangeAspect="1"/>
          </p:cNvPicPr>
          <p:nvPr/>
        </p:nvPicPr>
        <p:blipFill>
          <a:blip r:embed="rId2"/>
          <a:stretch>
            <a:fillRect/>
          </a:stretch>
        </p:blipFill>
        <p:spPr>
          <a:xfrm>
            <a:off x="4925958" y="4039703"/>
            <a:ext cx="2340083" cy="826884"/>
          </a:xfrm>
          <a:prstGeom prst="rect">
            <a:avLst/>
          </a:prstGeom>
          <a:noFill/>
        </p:spPr>
      </p:pic>
    </p:spTree>
    <p:extLst>
      <p:ext uri="{BB962C8B-B14F-4D97-AF65-F5344CB8AC3E}">
        <p14:creationId xmlns:p14="http://schemas.microsoft.com/office/powerpoint/2010/main" val="1022861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dirty="0"/>
              <a:t>Statement of Potential Conflicts of Interest</a:t>
            </a:r>
            <a:endParaRPr lang="pt-BR" dirty="0"/>
          </a:p>
        </p:txBody>
      </p:sp>
      <p:sp>
        <p:nvSpPr>
          <p:cNvPr id="3" name="Espaço Reservado para Conteúdo 2"/>
          <p:cNvSpPr>
            <a:spLocks noGrp="1"/>
          </p:cNvSpPr>
          <p:nvPr>
            <p:ph idx="1"/>
          </p:nvPr>
        </p:nvSpPr>
        <p:spPr/>
        <p:txBody>
          <a:bodyPr/>
          <a:lstStyle/>
          <a:p>
            <a:pPr marL="0" indent="0" algn="ctr">
              <a:buNone/>
            </a:pPr>
            <a:endParaRPr lang="en-US" dirty="0" smtClean="0"/>
          </a:p>
          <a:p>
            <a:pPr marL="0" indent="0" algn="ctr">
              <a:buNone/>
            </a:pPr>
            <a:r>
              <a:rPr lang="en-US" b="1" dirty="0"/>
              <a:t>THE BENEFITS OF PHYSICAL ACTIVITIES</a:t>
            </a:r>
            <a:br>
              <a:rPr lang="en-US" b="1" dirty="0"/>
            </a:br>
            <a:r>
              <a:rPr lang="en-US" b="1" dirty="0"/>
              <a:t>IN PATIENTS WITH DUAL DIAGNOSIS</a:t>
            </a:r>
            <a:endParaRPr lang="en-US" dirty="0"/>
          </a:p>
          <a:p>
            <a:pPr marL="0" indent="0" algn="ctr">
              <a:buNone/>
            </a:pPr>
            <a:r>
              <a:rPr lang="en-US" dirty="0" smtClean="0"/>
              <a:t>Relative </a:t>
            </a:r>
            <a:r>
              <a:rPr lang="en-US" dirty="0"/>
              <a:t>to this presentation there are no relationships that </a:t>
            </a:r>
            <a:r>
              <a:rPr lang="en-US" dirty="0" smtClean="0"/>
              <a:t>could </a:t>
            </a:r>
            <a:r>
              <a:rPr lang="en-US" dirty="0"/>
              <a:t>be perceived as potential conflicts of interest</a:t>
            </a:r>
            <a:endParaRPr lang="pt-BR" dirty="0"/>
          </a:p>
        </p:txBody>
      </p:sp>
    </p:spTree>
    <p:extLst>
      <p:ext uri="{BB962C8B-B14F-4D97-AF65-F5344CB8AC3E}">
        <p14:creationId xmlns:p14="http://schemas.microsoft.com/office/powerpoint/2010/main" val="179554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6957A5D-0E3E-4FB8-9069-41AA15BD067D}"/>
              </a:ext>
            </a:extLst>
          </p:cNvPr>
          <p:cNvSpPr>
            <a:spLocks noGrp="1"/>
          </p:cNvSpPr>
          <p:nvPr>
            <p:ph type="title"/>
          </p:nvPr>
        </p:nvSpPr>
        <p:spPr/>
        <p:txBody>
          <a:bodyPr/>
          <a:lstStyle/>
          <a:p>
            <a:r>
              <a:rPr lang="pt-BR" dirty="0"/>
              <a:t>INTRODUCTION</a:t>
            </a:r>
          </a:p>
        </p:txBody>
      </p:sp>
      <p:sp>
        <p:nvSpPr>
          <p:cNvPr id="3" name="Espaço Reservado para Conteúdo 2">
            <a:extLst>
              <a:ext uri="{FF2B5EF4-FFF2-40B4-BE49-F238E27FC236}">
                <a16:creationId xmlns:a16="http://schemas.microsoft.com/office/drawing/2014/main" xmlns="" id="{3B3051C4-AF54-40D6-B84A-91A8971A82D3}"/>
              </a:ext>
            </a:extLst>
          </p:cNvPr>
          <p:cNvSpPr>
            <a:spLocks noGrp="1"/>
          </p:cNvSpPr>
          <p:nvPr>
            <p:ph idx="1"/>
          </p:nvPr>
        </p:nvSpPr>
        <p:spPr>
          <a:xfrm>
            <a:off x="1224170" y="2397906"/>
            <a:ext cx="9743659" cy="3578824"/>
          </a:xfrm>
        </p:spPr>
        <p:txBody>
          <a:bodyPr>
            <a:noAutofit/>
          </a:bodyPr>
          <a:lstStyle/>
          <a:p>
            <a:pPr algn="just"/>
            <a:r>
              <a:rPr lang="pt-BR" sz="2000" dirty="0" err="1">
                <a:cs typeface="Calibri" panose="020F0502020204030204" pitchFamily="34" charset="0"/>
              </a:rPr>
              <a:t>This</a:t>
            </a:r>
            <a:r>
              <a:rPr lang="pt-BR" sz="2000" dirty="0">
                <a:cs typeface="Calibri" panose="020F0502020204030204" pitchFamily="34" charset="0"/>
              </a:rPr>
              <a:t> </a:t>
            </a:r>
            <a:r>
              <a:rPr lang="pt-BR" sz="2000" dirty="0" err="1">
                <a:cs typeface="Calibri" panose="020F0502020204030204" pitchFamily="34" charset="0"/>
              </a:rPr>
              <a:t>work</a:t>
            </a:r>
            <a:r>
              <a:rPr lang="pt-BR" sz="2000" dirty="0">
                <a:cs typeface="Calibri" panose="020F0502020204030204" pitchFamily="34" charset="0"/>
              </a:rPr>
              <a:t> </a:t>
            </a:r>
            <a:r>
              <a:rPr lang="pt-BR" sz="2000" dirty="0" err="1">
                <a:cs typeface="Calibri" panose="020F0502020204030204" pitchFamily="34" charset="0"/>
              </a:rPr>
              <a:t>describes</a:t>
            </a:r>
            <a:r>
              <a:rPr lang="pt-BR" sz="2000" dirty="0">
                <a:cs typeface="Calibri" panose="020F0502020204030204" pitchFamily="34" charset="0"/>
              </a:rPr>
              <a:t> </a:t>
            </a:r>
            <a:r>
              <a:rPr lang="pt-BR" sz="2000" dirty="0" err="1">
                <a:cs typeface="Calibri" panose="020F0502020204030204" pitchFamily="34" charset="0"/>
              </a:rPr>
              <a:t>the</a:t>
            </a:r>
            <a:r>
              <a:rPr lang="pt-BR" sz="2000" dirty="0">
                <a:cs typeface="Calibri" panose="020F0502020204030204" pitchFamily="34" charset="0"/>
              </a:rPr>
              <a:t> </a:t>
            </a:r>
            <a:r>
              <a:rPr lang="pt-BR" sz="2000" dirty="0" err="1">
                <a:cs typeface="Calibri" panose="020F0502020204030204" pitchFamily="34" charset="0"/>
              </a:rPr>
              <a:t>benefits</a:t>
            </a:r>
            <a:r>
              <a:rPr lang="pt-BR" sz="2000" dirty="0">
                <a:cs typeface="Calibri" panose="020F0502020204030204" pitchFamily="34" charset="0"/>
              </a:rPr>
              <a:t> </a:t>
            </a:r>
            <a:r>
              <a:rPr lang="pt-BR" sz="2000" dirty="0" err="1">
                <a:cs typeface="Calibri" panose="020F0502020204030204" pitchFamily="34" charset="0"/>
              </a:rPr>
              <a:t>of</a:t>
            </a:r>
            <a:r>
              <a:rPr lang="pt-BR" sz="2000" dirty="0">
                <a:cs typeface="Calibri" panose="020F0502020204030204" pitchFamily="34" charset="0"/>
              </a:rPr>
              <a:t> </a:t>
            </a:r>
            <a:r>
              <a:rPr lang="pt-BR" sz="2000" dirty="0" err="1">
                <a:cs typeface="Calibri" panose="020F0502020204030204" pitchFamily="34" charset="0"/>
              </a:rPr>
              <a:t>physical</a:t>
            </a:r>
            <a:r>
              <a:rPr lang="pt-BR" sz="2000" dirty="0">
                <a:cs typeface="Calibri" panose="020F0502020204030204" pitchFamily="34" charset="0"/>
              </a:rPr>
              <a:t> </a:t>
            </a:r>
            <a:r>
              <a:rPr lang="pt-BR" sz="2000" dirty="0" err="1">
                <a:cs typeface="Calibri" panose="020F0502020204030204" pitchFamily="34" charset="0"/>
              </a:rPr>
              <a:t>activities</a:t>
            </a:r>
            <a:r>
              <a:rPr lang="pt-BR" sz="2000" dirty="0">
                <a:cs typeface="Calibri" panose="020F0502020204030204" pitchFamily="34" charset="0"/>
              </a:rPr>
              <a:t> in </a:t>
            </a:r>
            <a:r>
              <a:rPr lang="pt-BR" sz="2000" dirty="0" err="1">
                <a:cs typeface="Calibri" panose="020F0502020204030204" pitchFamily="34" charset="0"/>
              </a:rPr>
              <a:t>patients</a:t>
            </a:r>
            <a:r>
              <a:rPr lang="pt-BR" sz="2000" dirty="0">
                <a:cs typeface="Calibri" panose="020F0502020204030204" pitchFamily="34" charset="0"/>
              </a:rPr>
              <a:t> </a:t>
            </a:r>
            <a:r>
              <a:rPr lang="pt-BR" sz="2000" dirty="0" err="1">
                <a:cs typeface="Calibri" panose="020F0502020204030204" pitchFamily="34" charset="0"/>
              </a:rPr>
              <a:t>with</a:t>
            </a:r>
            <a:r>
              <a:rPr lang="pt-BR" sz="2000" dirty="0">
                <a:cs typeface="Calibri" panose="020F0502020204030204" pitchFamily="34" charset="0"/>
              </a:rPr>
              <a:t> dual </a:t>
            </a:r>
            <a:r>
              <a:rPr lang="pt-BR" sz="2000" dirty="0" err="1">
                <a:cs typeface="Calibri" panose="020F0502020204030204" pitchFamily="34" charset="0"/>
              </a:rPr>
              <a:t>diagnosis</a:t>
            </a:r>
            <a:r>
              <a:rPr lang="pt-BR" sz="2000" dirty="0">
                <a:cs typeface="Calibri" panose="020F0502020204030204" pitchFamily="34" charset="0"/>
              </a:rPr>
              <a:t> in a </a:t>
            </a:r>
            <a:r>
              <a:rPr lang="pt-BR" sz="2000" dirty="0" err="1">
                <a:cs typeface="Calibri" panose="020F0502020204030204" pitchFamily="34" charset="0"/>
              </a:rPr>
              <a:t>psychiatric</a:t>
            </a:r>
            <a:r>
              <a:rPr lang="pt-BR" sz="2000" dirty="0">
                <a:cs typeface="Calibri" panose="020F0502020204030204" pitchFamily="34" charset="0"/>
              </a:rPr>
              <a:t> </a:t>
            </a:r>
            <a:r>
              <a:rPr lang="pt-BR" sz="2000" dirty="0" err="1">
                <a:cs typeface="Calibri" panose="020F0502020204030204" pitchFamily="34" charset="0"/>
              </a:rPr>
              <a:t>clinic</a:t>
            </a:r>
            <a:r>
              <a:rPr lang="pt-BR" sz="2000" dirty="0">
                <a:cs typeface="Calibri" panose="020F0502020204030204" pitchFamily="34" charset="0"/>
              </a:rPr>
              <a:t> in </a:t>
            </a:r>
            <a:r>
              <a:rPr lang="pt-BR" sz="2000" dirty="0" err="1">
                <a:cs typeface="Calibri" panose="020F0502020204030204" pitchFamily="34" charset="0"/>
              </a:rPr>
              <a:t>the</a:t>
            </a:r>
            <a:r>
              <a:rPr lang="pt-BR" sz="2000" dirty="0">
                <a:cs typeface="Calibri" panose="020F0502020204030204" pitchFamily="34" charset="0"/>
              </a:rPr>
              <a:t> </a:t>
            </a:r>
            <a:r>
              <a:rPr lang="pt-BR" sz="2000" dirty="0" err="1">
                <a:cs typeface="Calibri" panose="020F0502020204030204" pitchFamily="34" charset="0"/>
              </a:rPr>
              <a:t>city</a:t>
            </a:r>
            <a:r>
              <a:rPr lang="pt-BR" sz="2000" dirty="0">
                <a:cs typeface="Calibri" panose="020F0502020204030204" pitchFamily="34" charset="0"/>
              </a:rPr>
              <a:t> </a:t>
            </a:r>
            <a:r>
              <a:rPr lang="pt-BR" sz="2000" dirty="0" err="1">
                <a:cs typeface="Calibri" panose="020F0502020204030204" pitchFamily="34" charset="0"/>
              </a:rPr>
              <a:t>of</a:t>
            </a:r>
            <a:r>
              <a:rPr lang="pt-BR" sz="2000" dirty="0">
                <a:cs typeface="Calibri" panose="020F0502020204030204" pitchFamily="34" charset="0"/>
              </a:rPr>
              <a:t> Rio de Janeiro, </a:t>
            </a:r>
            <a:r>
              <a:rPr lang="pt-BR" sz="2000" dirty="0" err="1">
                <a:cs typeface="Calibri" panose="020F0502020204030204" pitchFamily="34" charset="0"/>
              </a:rPr>
              <a:t>Brazil</a:t>
            </a:r>
            <a:r>
              <a:rPr lang="pt-BR" sz="2000" dirty="0">
                <a:cs typeface="Calibri" panose="020F0502020204030204" pitchFamily="34" charset="0"/>
              </a:rPr>
              <a:t>. </a:t>
            </a:r>
          </a:p>
          <a:p>
            <a:pPr algn="just"/>
            <a:r>
              <a:rPr lang="pt-BR" sz="2000" dirty="0">
                <a:cs typeface="Calibri" panose="020F0502020204030204" pitchFamily="34" charset="0"/>
              </a:rPr>
              <a:t>The </a:t>
            </a:r>
            <a:r>
              <a:rPr lang="pt-BR" sz="2000" dirty="0" err="1">
                <a:cs typeface="Calibri" panose="020F0502020204030204" pitchFamily="34" charset="0"/>
              </a:rPr>
              <a:t>objective</a:t>
            </a:r>
            <a:r>
              <a:rPr lang="pt-BR" sz="2000" dirty="0">
                <a:cs typeface="Calibri" panose="020F0502020204030204" pitchFamily="34" charset="0"/>
              </a:rPr>
              <a:t> </a:t>
            </a:r>
            <a:r>
              <a:rPr lang="pt-BR" sz="2000" dirty="0" err="1">
                <a:cs typeface="Calibri" panose="020F0502020204030204" pitchFamily="34" charset="0"/>
              </a:rPr>
              <a:t>of</a:t>
            </a:r>
            <a:r>
              <a:rPr lang="pt-BR" sz="2000" dirty="0">
                <a:cs typeface="Calibri" panose="020F0502020204030204" pitchFamily="34" charset="0"/>
              </a:rPr>
              <a:t> </a:t>
            </a:r>
            <a:r>
              <a:rPr lang="pt-BR" sz="2000" dirty="0" err="1">
                <a:cs typeface="Calibri" panose="020F0502020204030204" pitchFamily="34" charset="0"/>
              </a:rPr>
              <a:t>the</a:t>
            </a:r>
            <a:r>
              <a:rPr lang="pt-BR" sz="2000" dirty="0">
                <a:cs typeface="Calibri" panose="020F0502020204030204" pitchFamily="34" charset="0"/>
              </a:rPr>
              <a:t> </a:t>
            </a:r>
            <a:r>
              <a:rPr lang="pt-BR" sz="2000" dirty="0" err="1">
                <a:cs typeface="Calibri" panose="020F0502020204030204" pitchFamily="34" charset="0"/>
              </a:rPr>
              <a:t>present</a:t>
            </a:r>
            <a:r>
              <a:rPr lang="pt-BR" sz="2000" dirty="0">
                <a:cs typeface="Calibri" panose="020F0502020204030204" pitchFamily="34" charset="0"/>
              </a:rPr>
              <a:t> </a:t>
            </a:r>
            <a:r>
              <a:rPr lang="pt-BR" sz="2000" dirty="0" err="1">
                <a:cs typeface="Calibri" panose="020F0502020204030204" pitchFamily="34" charset="0"/>
              </a:rPr>
              <a:t>study</a:t>
            </a:r>
            <a:r>
              <a:rPr lang="pt-BR" sz="2000" dirty="0">
                <a:cs typeface="Calibri" panose="020F0502020204030204" pitchFamily="34" charset="0"/>
              </a:rPr>
              <a:t> </a:t>
            </a:r>
            <a:r>
              <a:rPr lang="pt-BR" sz="2000" dirty="0" err="1">
                <a:cs typeface="Calibri" panose="020F0502020204030204" pitchFamily="34" charset="0"/>
              </a:rPr>
              <a:t>was</a:t>
            </a:r>
            <a:r>
              <a:rPr lang="pt-BR" sz="2000" dirty="0">
                <a:cs typeface="Calibri" panose="020F0502020204030204" pitchFamily="34" charset="0"/>
              </a:rPr>
              <a:t> </a:t>
            </a:r>
            <a:r>
              <a:rPr lang="pt-BR" sz="2000" dirty="0" err="1">
                <a:cs typeface="Calibri" panose="020F0502020204030204" pitchFamily="34" charset="0"/>
              </a:rPr>
              <a:t>to</a:t>
            </a:r>
            <a:r>
              <a:rPr lang="pt-BR" sz="2000" dirty="0">
                <a:cs typeface="Calibri" panose="020F0502020204030204" pitchFamily="34" charset="0"/>
              </a:rPr>
              <a:t> </a:t>
            </a:r>
            <a:r>
              <a:rPr lang="pt-BR" sz="2000" dirty="0" err="1">
                <a:cs typeface="Calibri" panose="020F0502020204030204" pitchFamily="34" charset="0"/>
              </a:rPr>
              <a:t>analyze</a:t>
            </a:r>
            <a:r>
              <a:rPr lang="pt-BR" sz="2000" dirty="0">
                <a:cs typeface="Calibri" panose="020F0502020204030204" pitchFamily="34" charset="0"/>
              </a:rPr>
              <a:t> </a:t>
            </a:r>
            <a:r>
              <a:rPr lang="pt-BR" sz="2000" dirty="0" err="1">
                <a:cs typeface="Calibri" panose="020F0502020204030204" pitchFamily="34" charset="0"/>
              </a:rPr>
              <a:t>the</a:t>
            </a:r>
            <a:r>
              <a:rPr lang="pt-BR" sz="2000" dirty="0">
                <a:cs typeface="Calibri" panose="020F0502020204030204" pitchFamily="34" charset="0"/>
              </a:rPr>
              <a:t> </a:t>
            </a:r>
            <a:r>
              <a:rPr lang="pt-BR" sz="2000" dirty="0" err="1">
                <a:cs typeface="Calibri" panose="020F0502020204030204" pitchFamily="34" charset="0"/>
              </a:rPr>
              <a:t>importance</a:t>
            </a:r>
            <a:r>
              <a:rPr lang="pt-BR" sz="2000" dirty="0">
                <a:cs typeface="Calibri" panose="020F0502020204030204" pitchFamily="34" charset="0"/>
              </a:rPr>
              <a:t> </a:t>
            </a:r>
            <a:r>
              <a:rPr lang="pt-BR" sz="2000" dirty="0" err="1">
                <a:cs typeface="Calibri" panose="020F0502020204030204" pitchFamily="34" charset="0"/>
              </a:rPr>
              <a:t>of</a:t>
            </a:r>
            <a:r>
              <a:rPr lang="pt-BR" sz="2000" dirty="0">
                <a:cs typeface="Calibri" panose="020F0502020204030204" pitchFamily="34" charset="0"/>
              </a:rPr>
              <a:t> </a:t>
            </a:r>
            <a:r>
              <a:rPr lang="pt-BR" sz="2000" dirty="0" err="1">
                <a:cs typeface="Calibri" panose="020F0502020204030204" pitchFamily="34" charset="0"/>
              </a:rPr>
              <a:t>physical</a:t>
            </a:r>
            <a:r>
              <a:rPr lang="pt-BR" sz="2000" dirty="0">
                <a:cs typeface="Calibri" panose="020F0502020204030204" pitchFamily="34" charset="0"/>
              </a:rPr>
              <a:t> </a:t>
            </a:r>
            <a:r>
              <a:rPr lang="pt-BR" sz="2000" dirty="0" err="1">
                <a:cs typeface="Calibri" panose="020F0502020204030204" pitchFamily="34" charset="0"/>
              </a:rPr>
              <a:t>activity</a:t>
            </a:r>
            <a:r>
              <a:rPr lang="pt-BR" sz="2000" dirty="0">
                <a:cs typeface="Calibri" panose="020F0502020204030204" pitchFamily="34" charset="0"/>
              </a:rPr>
              <a:t> in 45 </a:t>
            </a:r>
            <a:r>
              <a:rPr lang="pt-BR" sz="2000" dirty="0" err="1">
                <a:cs typeface="Calibri" panose="020F0502020204030204" pitchFamily="34" charset="0"/>
              </a:rPr>
              <a:t>patients</a:t>
            </a:r>
            <a:r>
              <a:rPr lang="pt-BR" sz="2000" dirty="0">
                <a:cs typeface="Calibri" panose="020F0502020204030204" pitchFamily="34" charset="0"/>
              </a:rPr>
              <a:t> </a:t>
            </a:r>
            <a:r>
              <a:rPr lang="pt-BR" sz="2000" dirty="0" err="1">
                <a:cs typeface="Calibri" panose="020F0502020204030204" pitchFamily="34" charset="0"/>
              </a:rPr>
              <a:t>with</a:t>
            </a:r>
            <a:r>
              <a:rPr lang="pt-BR" sz="2000" dirty="0">
                <a:cs typeface="Calibri" panose="020F0502020204030204" pitchFamily="34" charset="0"/>
              </a:rPr>
              <a:t> Dual </a:t>
            </a:r>
            <a:r>
              <a:rPr lang="pt-BR" sz="2000" dirty="0" err="1">
                <a:cs typeface="Calibri" panose="020F0502020204030204" pitchFamily="34" charset="0"/>
              </a:rPr>
              <a:t>Diagnosis</a:t>
            </a:r>
            <a:r>
              <a:rPr lang="pt-BR" sz="2000" dirty="0">
                <a:cs typeface="Calibri" panose="020F0502020204030204" pitchFamily="34" charset="0"/>
              </a:rPr>
              <a:t>, </a:t>
            </a:r>
            <a:r>
              <a:rPr lang="pt-BR" sz="2000" dirty="0" err="1">
                <a:cs typeface="Calibri" panose="020F0502020204030204" pitchFamily="34" charset="0"/>
              </a:rPr>
              <a:t>according</a:t>
            </a:r>
            <a:r>
              <a:rPr lang="pt-BR" sz="2000" dirty="0">
                <a:cs typeface="Calibri" panose="020F0502020204030204" pitchFamily="34" charset="0"/>
              </a:rPr>
              <a:t> </a:t>
            </a:r>
            <a:r>
              <a:rPr lang="pt-BR" sz="2000" dirty="0" err="1">
                <a:cs typeface="Calibri" panose="020F0502020204030204" pitchFamily="34" charset="0"/>
              </a:rPr>
              <a:t>to</a:t>
            </a:r>
            <a:r>
              <a:rPr lang="pt-BR" sz="2000" dirty="0">
                <a:cs typeface="Calibri" panose="020F0502020204030204" pitchFamily="34" charset="0"/>
              </a:rPr>
              <a:t> </a:t>
            </a:r>
            <a:r>
              <a:rPr lang="pt-BR" sz="2000" dirty="0" err="1">
                <a:cs typeface="Calibri" panose="020F0502020204030204" pitchFamily="34" charset="0"/>
              </a:rPr>
              <a:t>the</a:t>
            </a:r>
            <a:r>
              <a:rPr lang="pt-BR" sz="2000" dirty="0">
                <a:cs typeface="Calibri" panose="020F0502020204030204" pitchFamily="34" charset="0"/>
              </a:rPr>
              <a:t> </a:t>
            </a:r>
            <a:r>
              <a:rPr lang="pt-BR" sz="2000" dirty="0" err="1">
                <a:cs typeface="Calibri" panose="020F0502020204030204" pitchFamily="34" charset="0"/>
              </a:rPr>
              <a:t>classification</a:t>
            </a:r>
            <a:r>
              <a:rPr lang="pt-BR" sz="2000" dirty="0">
                <a:cs typeface="Calibri" panose="020F0502020204030204" pitchFamily="34" charset="0"/>
              </a:rPr>
              <a:t> </a:t>
            </a:r>
            <a:r>
              <a:rPr lang="pt-BR" sz="2000" dirty="0" err="1">
                <a:cs typeface="Calibri" panose="020F0502020204030204" pitchFamily="34" charset="0"/>
              </a:rPr>
              <a:t>of</a:t>
            </a:r>
            <a:r>
              <a:rPr lang="pt-BR" sz="2000" dirty="0">
                <a:cs typeface="Calibri" panose="020F0502020204030204" pitchFamily="34" charset="0"/>
              </a:rPr>
              <a:t> mental </a:t>
            </a:r>
            <a:r>
              <a:rPr lang="pt-BR" sz="2000" dirty="0" err="1">
                <a:cs typeface="Calibri" panose="020F0502020204030204" pitchFamily="34" charset="0"/>
              </a:rPr>
              <a:t>disorders</a:t>
            </a:r>
            <a:r>
              <a:rPr lang="pt-BR" sz="2000" dirty="0">
                <a:cs typeface="Calibri" panose="020F0502020204030204" pitchFamily="34" charset="0"/>
              </a:rPr>
              <a:t> ICD-10, </a:t>
            </a:r>
            <a:r>
              <a:rPr lang="pt-BR" sz="2000" dirty="0" err="1">
                <a:cs typeface="Calibri" panose="020F0502020204030204" pitchFamily="34" charset="0"/>
              </a:rPr>
              <a:t>hospitalized</a:t>
            </a:r>
            <a:r>
              <a:rPr lang="pt-BR" sz="2000" dirty="0">
                <a:cs typeface="Calibri" panose="020F0502020204030204" pitchFamily="34" charset="0"/>
              </a:rPr>
              <a:t> in a </a:t>
            </a:r>
            <a:r>
              <a:rPr lang="pt-BR" sz="2000" dirty="0" err="1">
                <a:cs typeface="Calibri" panose="020F0502020204030204" pitchFamily="34" charset="0"/>
              </a:rPr>
              <a:t>psychiatric</a:t>
            </a:r>
            <a:r>
              <a:rPr lang="pt-BR" sz="2000" dirty="0">
                <a:cs typeface="Calibri" panose="020F0502020204030204" pitchFamily="34" charset="0"/>
              </a:rPr>
              <a:t> hospital. </a:t>
            </a:r>
          </a:p>
          <a:p>
            <a:pPr algn="just"/>
            <a:r>
              <a:rPr lang="pt-BR" sz="2000" dirty="0" err="1">
                <a:cs typeface="Calibri" panose="020F0502020204030204" pitchFamily="34" charset="0"/>
              </a:rPr>
              <a:t>During</a:t>
            </a:r>
            <a:r>
              <a:rPr lang="pt-BR" sz="2000" dirty="0">
                <a:cs typeface="Calibri" panose="020F0502020204030204" pitchFamily="34" charset="0"/>
              </a:rPr>
              <a:t> </a:t>
            </a:r>
            <a:r>
              <a:rPr lang="pt-BR" sz="2000" dirty="0" err="1">
                <a:cs typeface="Calibri" panose="020F0502020204030204" pitchFamily="34" charset="0"/>
              </a:rPr>
              <a:t>the</a:t>
            </a:r>
            <a:r>
              <a:rPr lang="pt-BR" sz="2000" dirty="0">
                <a:cs typeface="Calibri" panose="020F0502020204030204" pitchFamily="34" charset="0"/>
              </a:rPr>
              <a:t> </a:t>
            </a:r>
            <a:r>
              <a:rPr lang="pt-BR" sz="2000" dirty="0" err="1">
                <a:cs typeface="Calibri" panose="020F0502020204030204" pitchFamily="34" charset="0"/>
              </a:rPr>
              <a:t>treatment</a:t>
            </a:r>
            <a:r>
              <a:rPr lang="pt-BR" sz="2000" dirty="0">
                <a:cs typeface="Calibri" panose="020F0502020204030204" pitchFamily="34" charset="0"/>
              </a:rPr>
              <a:t>, </a:t>
            </a:r>
            <a:r>
              <a:rPr lang="pt-BR" sz="2000" dirty="0" err="1">
                <a:cs typeface="Calibri" panose="020F0502020204030204" pitchFamily="34" charset="0"/>
              </a:rPr>
              <a:t>psychotropic</a:t>
            </a:r>
            <a:r>
              <a:rPr lang="pt-BR" sz="2000" dirty="0">
                <a:cs typeface="Calibri" panose="020F0502020204030204" pitchFamily="34" charset="0"/>
              </a:rPr>
              <a:t> </a:t>
            </a:r>
            <a:r>
              <a:rPr lang="pt-BR" sz="2000" dirty="0" err="1">
                <a:cs typeface="Calibri" panose="020F0502020204030204" pitchFamily="34" charset="0"/>
              </a:rPr>
              <a:t>drugs</a:t>
            </a:r>
            <a:r>
              <a:rPr lang="pt-BR" sz="2000" dirty="0">
                <a:cs typeface="Calibri" panose="020F0502020204030204" pitchFamily="34" charset="0"/>
              </a:rPr>
              <a:t> </a:t>
            </a:r>
            <a:r>
              <a:rPr lang="pt-BR" sz="2000" dirty="0" err="1">
                <a:cs typeface="Calibri" panose="020F0502020204030204" pitchFamily="34" charset="0"/>
              </a:rPr>
              <a:t>were</a:t>
            </a:r>
            <a:r>
              <a:rPr lang="pt-BR" sz="2000" dirty="0">
                <a:cs typeface="Calibri" panose="020F0502020204030204" pitchFamily="34" charset="0"/>
              </a:rPr>
              <a:t> </a:t>
            </a:r>
            <a:r>
              <a:rPr lang="pt-BR" sz="2000" dirty="0" err="1">
                <a:cs typeface="Calibri" panose="020F0502020204030204" pitchFamily="34" charset="0"/>
              </a:rPr>
              <a:t>used</a:t>
            </a:r>
            <a:r>
              <a:rPr lang="pt-BR" sz="2000" dirty="0">
                <a:cs typeface="Calibri" panose="020F0502020204030204" pitchFamily="34" charset="0"/>
              </a:rPr>
              <a:t> </a:t>
            </a:r>
            <a:r>
              <a:rPr lang="pt-BR" sz="2000" dirty="0" err="1">
                <a:cs typeface="Calibri" panose="020F0502020204030204" pitchFamily="34" charset="0"/>
              </a:rPr>
              <a:t>according</a:t>
            </a:r>
            <a:r>
              <a:rPr lang="pt-BR" sz="2000" dirty="0">
                <a:cs typeface="Calibri" panose="020F0502020204030204" pitchFamily="34" charset="0"/>
              </a:rPr>
              <a:t> </a:t>
            </a:r>
            <a:r>
              <a:rPr lang="pt-BR" sz="2000" dirty="0" err="1">
                <a:cs typeface="Calibri" panose="020F0502020204030204" pitchFamily="34" charset="0"/>
              </a:rPr>
              <a:t>to</a:t>
            </a:r>
            <a:r>
              <a:rPr lang="pt-BR" sz="2000" dirty="0">
                <a:cs typeface="Calibri" panose="020F0502020204030204" pitchFamily="34" charset="0"/>
              </a:rPr>
              <a:t> </a:t>
            </a:r>
            <a:r>
              <a:rPr lang="pt-BR" sz="2000" dirty="0" err="1">
                <a:cs typeface="Calibri" panose="020F0502020204030204" pitchFamily="34" charset="0"/>
              </a:rPr>
              <a:t>the</a:t>
            </a:r>
            <a:r>
              <a:rPr lang="pt-BR" sz="2000" dirty="0">
                <a:cs typeface="Calibri" panose="020F0502020204030204" pitchFamily="34" charset="0"/>
              </a:rPr>
              <a:t> </a:t>
            </a:r>
            <a:r>
              <a:rPr lang="pt-BR" sz="2000" dirty="0" err="1">
                <a:cs typeface="Calibri" panose="020F0502020204030204" pitchFamily="34" charset="0"/>
              </a:rPr>
              <a:t>diagnosis</a:t>
            </a:r>
            <a:r>
              <a:rPr lang="pt-BR" sz="2000" dirty="0">
                <a:cs typeface="Calibri" panose="020F0502020204030204" pitchFamily="34" charset="0"/>
              </a:rPr>
              <a:t>, </a:t>
            </a:r>
            <a:r>
              <a:rPr lang="pt-BR" sz="2000" dirty="0" err="1">
                <a:cs typeface="Calibri" panose="020F0502020204030204" pitchFamily="34" charset="0"/>
              </a:rPr>
              <a:t>signs</a:t>
            </a:r>
            <a:r>
              <a:rPr lang="pt-BR" sz="2000" dirty="0">
                <a:cs typeface="Calibri" panose="020F0502020204030204" pitchFamily="34" charset="0"/>
              </a:rPr>
              <a:t> </a:t>
            </a:r>
            <a:r>
              <a:rPr lang="pt-BR" sz="2000" dirty="0" err="1">
                <a:cs typeface="Calibri" panose="020F0502020204030204" pitchFamily="34" charset="0"/>
              </a:rPr>
              <a:t>and</a:t>
            </a:r>
            <a:r>
              <a:rPr lang="pt-BR" sz="2000" dirty="0">
                <a:cs typeface="Calibri" panose="020F0502020204030204" pitchFamily="34" charset="0"/>
              </a:rPr>
              <a:t> </a:t>
            </a:r>
            <a:r>
              <a:rPr lang="pt-BR" sz="2000" dirty="0" err="1">
                <a:cs typeface="Calibri" panose="020F0502020204030204" pitchFamily="34" charset="0"/>
              </a:rPr>
              <a:t>symptoms</a:t>
            </a:r>
            <a:r>
              <a:rPr lang="pt-BR" sz="2000" dirty="0">
                <a:cs typeface="Calibri" panose="020F0502020204030204" pitchFamily="34" charset="0"/>
              </a:rPr>
              <a:t> </a:t>
            </a:r>
            <a:r>
              <a:rPr lang="pt-BR" sz="2000" dirty="0" err="1">
                <a:cs typeface="Calibri" panose="020F0502020204030204" pitchFamily="34" charset="0"/>
              </a:rPr>
              <a:t>presented</a:t>
            </a:r>
            <a:r>
              <a:rPr lang="pt-BR" sz="2000" dirty="0">
                <a:cs typeface="Calibri" panose="020F0502020204030204" pitchFamily="34" charset="0"/>
              </a:rPr>
              <a:t>. The sample </a:t>
            </a:r>
            <a:r>
              <a:rPr lang="pt-BR" sz="2000" dirty="0" err="1">
                <a:cs typeface="Calibri" panose="020F0502020204030204" pitchFamily="34" charset="0"/>
              </a:rPr>
              <a:t>consisted</a:t>
            </a:r>
            <a:r>
              <a:rPr lang="pt-BR" sz="2000" dirty="0">
                <a:cs typeface="Calibri" panose="020F0502020204030204" pitchFamily="34" charset="0"/>
              </a:rPr>
              <a:t> </a:t>
            </a:r>
            <a:r>
              <a:rPr lang="pt-BR" sz="2000" dirty="0" err="1">
                <a:cs typeface="Calibri" panose="020F0502020204030204" pitchFamily="34" charset="0"/>
              </a:rPr>
              <a:t>of</a:t>
            </a:r>
            <a:r>
              <a:rPr lang="pt-BR" sz="2000" dirty="0">
                <a:cs typeface="Calibri" panose="020F0502020204030204" pitchFamily="34" charset="0"/>
              </a:rPr>
              <a:t> 45 </a:t>
            </a:r>
            <a:r>
              <a:rPr lang="pt-BR" sz="2000" dirty="0" err="1">
                <a:cs typeface="Calibri" panose="020F0502020204030204" pitchFamily="34" charset="0"/>
              </a:rPr>
              <a:t>patients</a:t>
            </a:r>
            <a:r>
              <a:rPr lang="pt-BR" sz="2000" dirty="0">
                <a:cs typeface="Calibri" panose="020F0502020204030204" pitchFamily="34" charset="0"/>
              </a:rPr>
              <a:t> </a:t>
            </a:r>
            <a:r>
              <a:rPr lang="pt-BR" sz="2000" dirty="0" err="1">
                <a:cs typeface="Calibri" panose="020F0502020204030204" pitchFamily="34" charset="0"/>
              </a:rPr>
              <a:t>with</a:t>
            </a:r>
            <a:r>
              <a:rPr lang="pt-BR" sz="2000" dirty="0">
                <a:cs typeface="Calibri" panose="020F0502020204030204" pitchFamily="34" charset="0"/>
              </a:rPr>
              <a:t> </a:t>
            </a:r>
            <a:r>
              <a:rPr lang="pt-BR" sz="2000" dirty="0" err="1">
                <a:cs typeface="Calibri" panose="020F0502020204030204" pitchFamily="34" charset="0"/>
              </a:rPr>
              <a:t>mean</a:t>
            </a:r>
            <a:r>
              <a:rPr lang="pt-BR" sz="2000" dirty="0">
                <a:cs typeface="Calibri" panose="020F0502020204030204" pitchFamily="34" charset="0"/>
              </a:rPr>
              <a:t> age </a:t>
            </a:r>
            <a:r>
              <a:rPr lang="pt-BR" sz="2000" dirty="0" err="1">
                <a:cs typeface="Calibri" panose="020F0502020204030204" pitchFamily="34" charset="0"/>
              </a:rPr>
              <a:t>of</a:t>
            </a:r>
            <a:r>
              <a:rPr lang="pt-BR" sz="2000" dirty="0">
                <a:cs typeface="Calibri" panose="020F0502020204030204" pitchFamily="34" charset="0"/>
              </a:rPr>
              <a:t> 35 </a:t>
            </a:r>
            <a:r>
              <a:rPr lang="pt-BR" sz="2000" dirty="0" err="1">
                <a:cs typeface="Calibri" panose="020F0502020204030204" pitchFamily="34" charset="0"/>
              </a:rPr>
              <a:t>years</a:t>
            </a:r>
            <a:r>
              <a:rPr lang="pt-BR" sz="2000" dirty="0">
                <a:cs typeface="Calibri" panose="020F0502020204030204" pitchFamily="34" charset="0"/>
              </a:rPr>
              <a:t>. </a:t>
            </a:r>
          </a:p>
          <a:p>
            <a:pPr algn="just"/>
            <a:r>
              <a:rPr lang="pt-BR" sz="2000" dirty="0" err="1">
                <a:cs typeface="Calibri" panose="020F0502020204030204" pitchFamily="34" charset="0"/>
              </a:rPr>
              <a:t>Regarding</a:t>
            </a:r>
            <a:r>
              <a:rPr lang="pt-BR" sz="2000" dirty="0">
                <a:cs typeface="Calibri" panose="020F0502020204030204" pitchFamily="34" charset="0"/>
              </a:rPr>
              <a:t> </a:t>
            </a:r>
            <a:r>
              <a:rPr lang="pt-BR" sz="2000" dirty="0" err="1">
                <a:cs typeface="Calibri" panose="020F0502020204030204" pitchFamily="34" charset="0"/>
              </a:rPr>
              <a:t>the</a:t>
            </a:r>
            <a:r>
              <a:rPr lang="pt-BR" sz="2000" dirty="0">
                <a:cs typeface="Calibri" panose="020F0502020204030204" pitchFamily="34" charset="0"/>
              </a:rPr>
              <a:t> </a:t>
            </a:r>
            <a:r>
              <a:rPr lang="pt-BR" sz="2000" dirty="0" err="1">
                <a:cs typeface="Calibri" panose="020F0502020204030204" pitchFamily="34" charset="0"/>
              </a:rPr>
              <a:t>gender</a:t>
            </a:r>
            <a:r>
              <a:rPr lang="pt-BR" sz="2000" dirty="0">
                <a:cs typeface="Calibri" panose="020F0502020204030204" pitchFamily="34" charset="0"/>
              </a:rPr>
              <a:t>, 84% </a:t>
            </a:r>
            <a:r>
              <a:rPr lang="pt-BR" sz="2000" dirty="0" err="1">
                <a:cs typeface="Calibri" panose="020F0502020204030204" pitchFamily="34" charset="0"/>
              </a:rPr>
              <a:t>of</a:t>
            </a:r>
            <a:r>
              <a:rPr lang="pt-BR" sz="2000" dirty="0">
                <a:cs typeface="Calibri" panose="020F0502020204030204" pitchFamily="34" charset="0"/>
              </a:rPr>
              <a:t> </a:t>
            </a:r>
            <a:r>
              <a:rPr lang="pt-BR" sz="2000" dirty="0" err="1">
                <a:cs typeface="Calibri" panose="020F0502020204030204" pitchFamily="34" charset="0"/>
              </a:rPr>
              <a:t>the</a:t>
            </a:r>
            <a:r>
              <a:rPr lang="pt-BR" sz="2000" dirty="0">
                <a:cs typeface="Calibri" panose="020F0502020204030204" pitchFamily="34" charset="0"/>
              </a:rPr>
              <a:t> male </a:t>
            </a:r>
            <a:r>
              <a:rPr lang="pt-BR" sz="2000" dirty="0" err="1">
                <a:cs typeface="Calibri" panose="020F0502020204030204" pitchFamily="34" charset="0"/>
              </a:rPr>
              <a:t>gender</a:t>
            </a:r>
            <a:r>
              <a:rPr lang="pt-BR" sz="2000" dirty="0">
                <a:cs typeface="Calibri" panose="020F0502020204030204" pitchFamily="34" charset="0"/>
              </a:rPr>
              <a:t> </a:t>
            </a:r>
            <a:r>
              <a:rPr lang="pt-BR" sz="2000" dirty="0" err="1">
                <a:cs typeface="Calibri" panose="020F0502020204030204" pitchFamily="34" charset="0"/>
              </a:rPr>
              <a:t>while</a:t>
            </a:r>
            <a:r>
              <a:rPr lang="pt-BR" sz="2000" dirty="0">
                <a:cs typeface="Calibri" panose="020F0502020204030204" pitchFamily="34" charset="0"/>
              </a:rPr>
              <a:t> 16% </a:t>
            </a:r>
            <a:r>
              <a:rPr lang="pt-BR" sz="2000" dirty="0" err="1">
                <a:cs typeface="Calibri" panose="020F0502020204030204" pitchFamily="34" charset="0"/>
              </a:rPr>
              <a:t>female</a:t>
            </a:r>
            <a:r>
              <a:rPr lang="pt-BR" sz="2000" dirty="0">
                <a:cs typeface="Calibri" panose="020F0502020204030204" pitchFamily="34" charset="0"/>
              </a:rPr>
              <a:t>. </a:t>
            </a:r>
            <a:r>
              <a:rPr lang="pt-BR" sz="2000" dirty="0" err="1">
                <a:cs typeface="Calibri" panose="020F0502020204030204" pitchFamily="34" charset="0"/>
              </a:rPr>
              <a:t>Of</a:t>
            </a:r>
            <a:r>
              <a:rPr lang="pt-BR" sz="2000" dirty="0">
                <a:cs typeface="Calibri" panose="020F0502020204030204" pitchFamily="34" charset="0"/>
              </a:rPr>
              <a:t> </a:t>
            </a:r>
            <a:r>
              <a:rPr lang="pt-BR" sz="2000" dirty="0" err="1">
                <a:cs typeface="Calibri" panose="020F0502020204030204" pitchFamily="34" charset="0"/>
              </a:rPr>
              <a:t>these</a:t>
            </a:r>
            <a:r>
              <a:rPr lang="pt-BR" sz="2000" dirty="0">
                <a:cs typeface="Calibri" panose="020F0502020204030204" pitchFamily="34" charset="0"/>
              </a:rPr>
              <a:t>, 84% </a:t>
            </a:r>
            <a:r>
              <a:rPr lang="pt-BR" sz="2000" dirty="0" err="1">
                <a:cs typeface="Calibri" panose="020F0502020204030204" pitchFamily="34" charset="0"/>
              </a:rPr>
              <a:t>have</a:t>
            </a:r>
            <a:r>
              <a:rPr lang="pt-BR" sz="2000" dirty="0">
                <a:cs typeface="Calibri" panose="020F0502020204030204" pitchFamily="34" charset="0"/>
              </a:rPr>
              <a:t> </a:t>
            </a:r>
            <a:r>
              <a:rPr lang="pt-BR" sz="2000" dirty="0" err="1">
                <a:cs typeface="Calibri" panose="020F0502020204030204" pitchFamily="34" charset="0"/>
              </a:rPr>
              <a:t>completed</a:t>
            </a:r>
            <a:r>
              <a:rPr lang="pt-BR" sz="2000" dirty="0">
                <a:cs typeface="Calibri" panose="020F0502020204030204" pitchFamily="34" charset="0"/>
              </a:rPr>
              <a:t> </a:t>
            </a:r>
            <a:r>
              <a:rPr lang="pt-BR" sz="2000" dirty="0" err="1">
                <a:cs typeface="Calibri" panose="020F0502020204030204" pitchFamily="34" charset="0"/>
              </a:rPr>
              <a:t>elementary</a:t>
            </a:r>
            <a:r>
              <a:rPr lang="pt-BR" sz="2000" dirty="0">
                <a:cs typeface="Calibri" panose="020F0502020204030204" pitchFamily="34" charset="0"/>
              </a:rPr>
              <a:t> </a:t>
            </a:r>
            <a:r>
              <a:rPr lang="pt-BR" sz="2000" dirty="0" err="1">
                <a:cs typeface="Calibri" panose="020F0502020204030204" pitchFamily="34" charset="0"/>
              </a:rPr>
              <a:t>education</a:t>
            </a:r>
            <a:r>
              <a:rPr lang="pt-BR" sz="2000" dirty="0">
                <a:cs typeface="Calibri" panose="020F0502020204030204" pitchFamily="34" charset="0"/>
              </a:rPr>
              <a:t>, 12% </a:t>
            </a:r>
            <a:r>
              <a:rPr lang="pt-BR" sz="2000" dirty="0" err="1">
                <a:cs typeface="Calibri" panose="020F0502020204030204" pitchFamily="34" charset="0"/>
              </a:rPr>
              <a:t>completed</a:t>
            </a:r>
            <a:r>
              <a:rPr lang="pt-BR" sz="2000" dirty="0">
                <a:cs typeface="Calibri" panose="020F0502020204030204" pitchFamily="34" charset="0"/>
              </a:rPr>
              <a:t> </a:t>
            </a:r>
            <a:r>
              <a:rPr lang="pt-BR" sz="2000" dirty="0" err="1">
                <a:cs typeface="Calibri" panose="020F0502020204030204" pitchFamily="34" charset="0"/>
              </a:rPr>
              <a:t>highschool</a:t>
            </a:r>
            <a:r>
              <a:rPr lang="pt-BR" sz="2000" dirty="0">
                <a:cs typeface="Calibri" panose="020F0502020204030204" pitchFamily="34" charset="0"/>
              </a:rPr>
              <a:t>, </a:t>
            </a:r>
            <a:r>
              <a:rPr lang="pt-BR" sz="2000" dirty="0" err="1">
                <a:cs typeface="Calibri" panose="020F0502020204030204" pitchFamily="34" charset="0"/>
              </a:rPr>
              <a:t>and</a:t>
            </a:r>
            <a:r>
              <a:rPr lang="pt-BR" sz="2000" dirty="0">
                <a:cs typeface="Calibri" panose="020F0502020204030204" pitchFamily="34" charset="0"/>
              </a:rPr>
              <a:t> 4% </a:t>
            </a:r>
            <a:r>
              <a:rPr lang="pt-BR" sz="2000" dirty="0" err="1">
                <a:cs typeface="Calibri" panose="020F0502020204030204" pitchFamily="34" charset="0"/>
              </a:rPr>
              <a:t>completed</a:t>
            </a:r>
            <a:r>
              <a:rPr lang="pt-BR" sz="2000" dirty="0">
                <a:cs typeface="Calibri" panose="020F0502020204030204" pitchFamily="34" charset="0"/>
              </a:rPr>
              <a:t> </a:t>
            </a:r>
            <a:r>
              <a:rPr lang="pt-BR" sz="2000" dirty="0" err="1">
                <a:cs typeface="Calibri" panose="020F0502020204030204" pitchFamily="34" charset="0"/>
              </a:rPr>
              <a:t>an</a:t>
            </a:r>
            <a:r>
              <a:rPr lang="pt-BR" sz="2000" dirty="0">
                <a:cs typeface="Calibri" panose="020F0502020204030204" pitchFamily="34" charset="0"/>
              </a:rPr>
              <a:t> </a:t>
            </a:r>
            <a:r>
              <a:rPr lang="pt-BR" sz="2000" dirty="0" err="1">
                <a:cs typeface="Calibri" panose="020F0502020204030204" pitchFamily="34" charset="0"/>
              </a:rPr>
              <a:t>graduation</a:t>
            </a:r>
            <a:r>
              <a:rPr lang="pt-BR" sz="2000" dirty="0">
                <a:cs typeface="Calibri" panose="020F0502020204030204" pitchFamily="34" charset="0"/>
              </a:rPr>
              <a:t>.</a:t>
            </a:r>
            <a:endParaRPr lang="pt-BR" sz="2000" dirty="0"/>
          </a:p>
        </p:txBody>
      </p:sp>
    </p:spTree>
    <p:extLst>
      <p:ext uri="{BB962C8B-B14F-4D97-AF65-F5344CB8AC3E}">
        <p14:creationId xmlns:p14="http://schemas.microsoft.com/office/powerpoint/2010/main" val="3564894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C00BBE0-2CF6-4933-8BC3-59B731753137}"/>
              </a:ext>
            </a:extLst>
          </p:cNvPr>
          <p:cNvSpPr>
            <a:spLocks noGrp="1"/>
          </p:cNvSpPr>
          <p:nvPr>
            <p:ph type="title"/>
          </p:nvPr>
        </p:nvSpPr>
        <p:spPr/>
        <p:txBody>
          <a:bodyPr/>
          <a:lstStyle/>
          <a:p>
            <a:r>
              <a:rPr lang="pt-BR" dirty="0"/>
              <a:t>METHODS</a:t>
            </a:r>
          </a:p>
        </p:txBody>
      </p:sp>
      <p:sp>
        <p:nvSpPr>
          <p:cNvPr id="3" name="Espaço Reservado para Conteúdo 2">
            <a:extLst>
              <a:ext uri="{FF2B5EF4-FFF2-40B4-BE49-F238E27FC236}">
                <a16:creationId xmlns:a16="http://schemas.microsoft.com/office/drawing/2014/main" xmlns="" id="{81C99F87-117F-49D7-95E5-F5F7003A98AF}"/>
              </a:ext>
            </a:extLst>
          </p:cNvPr>
          <p:cNvSpPr>
            <a:spLocks noGrp="1"/>
          </p:cNvSpPr>
          <p:nvPr>
            <p:ph idx="1"/>
          </p:nvPr>
        </p:nvSpPr>
        <p:spPr/>
        <p:txBody>
          <a:bodyPr>
            <a:normAutofit/>
          </a:bodyPr>
          <a:lstStyle/>
          <a:p>
            <a:r>
              <a:rPr lang="pt-BR" sz="2800" dirty="0">
                <a:cs typeface="Calibri" panose="020F0502020204030204" pitchFamily="34" charset="0"/>
              </a:rPr>
              <a:t>The </a:t>
            </a:r>
            <a:r>
              <a:rPr lang="pt-BR" sz="2800" dirty="0" err="1">
                <a:cs typeface="Calibri" panose="020F0502020204030204" pitchFamily="34" charset="0"/>
              </a:rPr>
              <a:t>study</a:t>
            </a:r>
            <a:r>
              <a:rPr lang="pt-BR" sz="2800" dirty="0">
                <a:cs typeface="Calibri" panose="020F0502020204030204" pitchFamily="34" charset="0"/>
              </a:rPr>
              <a:t> </a:t>
            </a:r>
            <a:r>
              <a:rPr lang="pt-BR" sz="2800" dirty="0" err="1">
                <a:cs typeface="Calibri" panose="020F0502020204030204" pitchFamily="34" charset="0"/>
              </a:rPr>
              <a:t>lasted</a:t>
            </a:r>
            <a:r>
              <a:rPr lang="pt-BR" sz="2800" dirty="0">
                <a:cs typeface="Calibri" panose="020F0502020204030204" pitchFamily="34" charset="0"/>
              </a:rPr>
              <a:t> for </a:t>
            </a:r>
            <a:r>
              <a:rPr lang="pt-BR" sz="2800" dirty="0" err="1">
                <a:cs typeface="Calibri" panose="020F0502020204030204" pitchFamily="34" charset="0"/>
              </a:rPr>
              <a:t>one</a:t>
            </a:r>
            <a:r>
              <a:rPr lang="pt-BR" sz="2800" dirty="0">
                <a:cs typeface="Calibri" panose="020F0502020204030204" pitchFamily="34" charset="0"/>
              </a:rPr>
              <a:t> (01) </a:t>
            </a:r>
            <a:r>
              <a:rPr lang="pt-BR" sz="2800" dirty="0" err="1">
                <a:cs typeface="Calibri" panose="020F0502020204030204" pitchFamily="34" charset="0"/>
              </a:rPr>
              <a:t>year</a:t>
            </a:r>
            <a:r>
              <a:rPr lang="pt-BR" sz="2800" dirty="0">
                <a:cs typeface="Calibri" panose="020F0502020204030204" pitchFamily="34" charset="0"/>
              </a:rPr>
              <a:t> </a:t>
            </a:r>
            <a:r>
              <a:rPr lang="pt-BR" sz="2800" dirty="0" err="1">
                <a:cs typeface="Calibri" panose="020F0502020204030204" pitchFamily="34" charset="0"/>
              </a:rPr>
              <a:t>from</a:t>
            </a:r>
            <a:r>
              <a:rPr lang="pt-BR" sz="2800" dirty="0">
                <a:cs typeface="Calibri" panose="020F0502020204030204" pitchFamily="34" charset="0"/>
              </a:rPr>
              <a:t> </a:t>
            </a:r>
            <a:r>
              <a:rPr lang="pt-BR" sz="2800" dirty="0" err="1">
                <a:cs typeface="Calibri" panose="020F0502020204030204" pitchFamily="34" charset="0"/>
              </a:rPr>
              <a:t>January</a:t>
            </a:r>
            <a:r>
              <a:rPr lang="pt-BR" sz="2800" dirty="0">
                <a:cs typeface="Calibri" panose="020F0502020204030204" pitchFamily="34" charset="0"/>
              </a:rPr>
              <a:t> 2016 </a:t>
            </a:r>
            <a:r>
              <a:rPr lang="pt-BR" sz="2800" dirty="0" err="1">
                <a:cs typeface="Calibri" panose="020F0502020204030204" pitchFamily="34" charset="0"/>
              </a:rPr>
              <a:t>to</a:t>
            </a:r>
            <a:r>
              <a:rPr lang="pt-BR" sz="2800" dirty="0">
                <a:cs typeface="Calibri" panose="020F0502020204030204" pitchFamily="34" charset="0"/>
              </a:rPr>
              <a:t> </a:t>
            </a:r>
            <a:r>
              <a:rPr lang="pt-BR" sz="2800" dirty="0" err="1">
                <a:cs typeface="Calibri" panose="020F0502020204030204" pitchFamily="34" charset="0"/>
              </a:rPr>
              <a:t>February</a:t>
            </a:r>
            <a:r>
              <a:rPr lang="pt-BR" sz="2800" dirty="0">
                <a:cs typeface="Calibri" panose="020F0502020204030204" pitchFamily="34" charset="0"/>
              </a:rPr>
              <a:t> 2017. </a:t>
            </a:r>
            <a:r>
              <a:rPr lang="pt-BR" sz="2800" dirty="0" err="1">
                <a:cs typeface="Calibri" panose="020F0502020204030204" pitchFamily="34" charset="0"/>
              </a:rPr>
              <a:t>Before</a:t>
            </a:r>
            <a:r>
              <a:rPr lang="pt-BR" sz="2800" dirty="0">
                <a:cs typeface="Calibri" panose="020F0502020204030204" pitchFamily="34" charset="0"/>
              </a:rPr>
              <a:t> </a:t>
            </a:r>
            <a:r>
              <a:rPr lang="pt-BR" sz="2800" dirty="0" err="1">
                <a:cs typeface="Calibri" panose="020F0502020204030204" pitchFamily="34" charset="0"/>
              </a:rPr>
              <a:t>starting</a:t>
            </a:r>
            <a:r>
              <a:rPr lang="pt-BR" sz="2800" dirty="0">
                <a:cs typeface="Calibri" panose="020F0502020204030204" pitchFamily="34" charset="0"/>
              </a:rPr>
              <a:t> </a:t>
            </a:r>
            <a:r>
              <a:rPr lang="pt-BR" sz="2800" dirty="0" err="1">
                <a:cs typeface="Calibri" panose="020F0502020204030204" pitchFamily="34" charset="0"/>
              </a:rPr>
              <a:t>the</a:t>
            </a:r>
            <a:r>
              <a:rPr lang="pt-BR" sz="2800" dirty="0">
                <a:cs typeface="Calibri" panose="020F0502020204030204" pitchFamily="34" charset="0"/>
              </a:rPr>
              <a:t> </a:t>
            </a:r>
            <a:r>
              <a:rPr lang="pt-BR" sz="2800" dirty="0" err="1">
                <a:cs typeface="Calibri" panose="020F0502020204030204" pitchFamily="34" charset="0"/>
              </a:rPr>
              <a:t>practices</a:t>
            </a:r>
            <a:r>
              <a:rPr lang="pt-BR" sz="2800" dirty="0">
                <a:cs typeface="Calibri" panose="020F0502020204030204" pitchFamily="34" charset="0"/>
              </a:rPr>
              <a:t> </a:t>
            </a:r>
            <a:r>
              <a:rPr lang="pt-BR" sz="2800" dirty="0" err="1">
                <a:cs typeface="Calibri" panose="020F0502020204030204" pitchFamily="34" charset="0"/>
              </a:rPr>
              <a:t>proposed</a:t>
            </a:r>
            <a:r>
              <a:rPr lang="pt-BR" sz="2800" dirty="0">
                <a:cs typeface="Calibri" panose="020F0502020204030204" pitchFamily="34" charset="0"/>
              </a:rPr>
              <a:t> for </a:t>
            </a:r>
            <a:r>
              <a:rPr lang="pt-BR" sz="2800" dirty="0" err="1">
                <a:cs typeface="Calibri" panose="020F0502020204030204" pitchFamily="34" charset="0"/>
              </a:rPr>
              <a:t>the</a:t>
            </a:r>
            <a:r>
              <a:rPr lang="pt-BR" sz="2800" dirty="0">
                <a:cs typeface="Calibri" panose="020F0502020204030204" pitchFamily="34" charset="0"/>
              </a:rPr>
              <a:t> </a:t>
            </a:r>
            <a:r>
              <a:rPr lang="pt-BR" sz="2800" dirty="0" err="1">
                <a:cs typeface="Calibri" panose="020F0502020204030204" pitchFamily="34" charset="0"/>
              </a:rPr>
              <a:t>present</a:t>
            </a:r>
            <a:r>
              <a:rPr lang="pt-BR" sz="2800" dirty="0">
                <a:cs typeface="Calibri" panose="020F0502020204030204" pitchFamily="34" charset="0"/>
              </a:rPr>
              <a:t> </a:t>
            </a:r>
            <a:r>
              <a:rPr lang="pt-BR" sz="2800" dirty="0" err="1">
                <a:cs typeface="Calibri" panose="020F0502020204030204" pitchFamily="34" charset="0"/>
              </a:rPr>
              <a:t>study</a:t>
            </a:r>
            <a:r>
              <a:rPr lang="pt-BR" sz="2800" dirty="0">
                <a:cs typeface="Calibri" panose="020F0502020204030204" pitchFamily="34" charset="0"/>
              </a:rPr>
              <a:t>, </a:t>
            </a:r>
            <a:r>
              <a:rPr lang="pt-BR" sz="2800" dirty="0" err="1">
                <a:cs typeface="Calibri" panose="020F0502020204030204" pitchFamily="34" charset="0"/>
              </a:rPr>
              <a:t>the</a:t>
            </a:r>
            <a:r>
              <a:rPr lang="pt-BR" sz="2800" dirty="0">
                <a:cs typeface="Calibri" panose="020F0502020204030204" pitchFamily="34" charset="0"/>
              </a:rPr>
              <a:t> </a:t>
            </a:r>
            <a:r>
              <a:rPr lang="pt-BR" sz="2800" dirty="0" err="1">
                <a:cs typeface="Calibri" panose="020F0502020204030204" pitchFamily="34" charset="0"/>
              </a:rPr>
              <a:t>weight</a:t>
            </a:r>
            <a:r>
              <a:rPr lang="pt-BR" sz="2800" dirty="0">
                <a:cs typeface="Calibri" panose="020F0502020204030204" pitchFamily="34" charset="0"/>
              </a:rPr>
              <a:t>, </a:t>
            </a:r>
            <a:r>
              <a:rPr lang="pt-BR" sz="2800" dirty="0" err="1">
                <a:cs typeface="Calibri" panose="020F0502020204030204" pitchFamily="34" charset="0"/>
              </a:rPr>
              <a:t>height</a:t>
            </a:r>
            <a:r>
              <a:rPr lang="pt-BR" sz="2800" dirty="0">
                <a:cs typeface="Calibri" panose="020F0502020204030204" pitchFamily="34" charset="0"/>
              </a:rPr>
              <a:t> </a:t>
            </a:r>
            <a:r>
              <a:rPr lang="pt-BR" sz="2800" dirty="0" err="1">
                <a:cs typeface="Calibri" panose="020F0502020204030204" pitchFamily="34" charset="0"/>
              </a:rPr>
              <a:t>and</a:t>
            </a:r>
            <a:r>
              <a:rPr lang="pt-BR" sz="2800" dirty="0">
                <a:cs typeface="Calibri" panose="020F0502020204030204" pitchFamily="34" charset="0"/>
              </a:rPr>
              <a:t> </a:t>
            </a:r>
            <a:r>
              <a:rPr lang="pt-BR" sz="2800" dirty="0" err="1">
                <a:cs typeface="Calibri" panose="020F0502020204030204" pitchFamily="34" charset="0"/>
              </a:rPr>
              <a:t>calculation</a:t>
            </a:r>
            <a:r>
              <a:rPr lang="pt-BR" sz="2800" dirty="0">
                <a:cs typeface="Calibri" panose="020F0502020204030204" pitchFamily="34" charset="0"/>
              </a:rPr>
              <a:t> </a:t>
            </a:r>
            <a:r>
              <a:rPr lang="pt-BR" sz="2800" dirty="0" err="1">
                <a:cs typeface="Calibri" panose="020F0502020204030204" pitchFamily="34" charset="0"/>
              </a:rPr>
              <a:t>of</a:t>
            </a:r>
            <a:r>
              <a:rPr lang="pt-BR" sz="2800" dirty="0">
                <a:cs typeface="Calibri" panose="020F0502020204030204" pitchFamily="34" charset="0"/>
              </a:rPr>
              <a:t> </a:t>
            </a:r>
            <a:r>
              <a:rPr lang="pt-BR" sz="2800" dirty="0" err="1">
                <a:cs typeface="Calibri" panose="020F0502020204030204" pitchFamily="34" charset="0"/>
              </a:rPr>
              <a:t>the</a:t>
            </a:r>
            <a:r>
              <a:rPr lang="pt-BR" sz="2800" dirty="0">
                <a:cs typeface="Calibri" panose="020F0502020204030204" pitchFamily="34" charset="0"/>
              </a:rPr>
              <a:t> </a:t>
            </a:r>
            <a:r>
              <a:rPr lang="pt-BR" sz="2800" dirty="0" err="1">
                <a:cs typeface="Calibri" panose="020F0502020204030204" pitchFamily="34" charset="0"/>
              </a:rPr>
              <a:t>Body</a:t>
            </a:r>
            <a:r>
              <a:rPr lang="pt-BR" sz="2800" dirty="0">
                <a:cs typeface="Calibri" panose="020F0502020204030204" pitchFamily="34" charset="0"/>
              </a:rPr>
              <a:t> Mass Index (BMI) </a:t>
            </a:r>
            <a:r>
              <a:rPr lang="pt-BR" sz="2800" dirty="0" err="1">
                <a:cs typeface="Calibri" panose="020F0502020204030204" pitchFamily="34" charset="0"/>
              </a:rPr>
              <a:t>of</a:t>
            </a:r>
            <a:r>
              <a:rPr lang="pt-BR" sz="2800" dirty="0">
                <a:cs typeface="Calibri" panose="020F0502020204030204" pitchFamily="34" charset="0"/>
              </a:rPr>
              <a:t> </a:t>
            </a:r>
            <a:r>
              <a:rPr lang="pt-BR" sz="2800" dirty="0" err="1">
                <a:cs typeface="Calibri" panose="020F0502020204030204" pitchFamily="34" charset="0"/>
              </a:rPr>
              <a:t>the</a:t>
            </a:r>
            <a:r>
              <a:rPr lang="pt-BR" sz="2800" dirty="0">
                <a:cs typeface="Calibri" panose="020F0502020204030204" pitchFamily="34" charset="0"/>
              </a:rPr>
              <a:t> </a:t>
            </a:r>
            <a:r>
              <a:rPr lang="pt-BR" sz="2800" dirty="0" err="1">
                <a:cs typeface="Calibri" panose="020F0502020204030204" pitchFamily="34" charset="0"/>
              </a:rPr>
              <a:t>subjects</a:t>
            </a:r>
            <a:r>
              <a:rPr lang="pt-BR" sz="2800" dirty="0">
                <a:cs typeface="Calibri" panose="020F0502020204030204" pitchFamily="34" charset="0"/>
              </a:rPr>
              <a:t> </a:t>
            </a:r>
            <a:r>
              <a:rPr lang="pt-BR" sz="2800" dirty="0" err="1">
                <a:cs typeface="Calibri" panose="020F0502020204030204" pitchFamily="34" charset="0"/>
              </a:rPr>
              <a:t>submitted</a:t>
            </a:r>
            <a:r>
              <a:rPr lang="pt-BR" sz="2800" dirty="0">
                <a:cs typeface="Calibri" panose="020F0502020204030204" pitchFamily="34" charset="0"/>
              </a:rPr>
              <a:t> </a:t>
            </a:r>
            <a:r>
              <a:rPr lang="pt-BR" sz="2800" dirty="0" err="1">
                <a:cs typeface="Calibri" panose="020F0502020204030204" pitchFamily="34" charset="0"/>
              </a:rPr>
              <a:t>to</a:t>
            </a:r>
            <a:r>
              <a:rPr lang="pt-BR" sz="2800" dirty="0">
                <a:cs typeface="Calibri" panose="020F0502020204030204" pitchFamily="34" charset="0"/>
              </a:rPr>
              <a:t> </a:t>
            </a:r>
            <a:r>
              <a:rPr lang="pt-BR" sz="2800" dirty="0" err="1">
                <a:cs typeface="Calibri" panose="020F0502020204030204" pitchFamily="34" charset="0"/>
              </a:rPr>
              <a:t>the</a:t>
            </a:r>
            <a:r>
              <a:rPr lang="pt-BR" sz="2800" dirty="0">
                <a:cs typeface="Calibri" panose="020F0502020204030204" pitchFamily="34" charset="0"/>
              </a:rPr>
              <a:t> </a:t>
            </a:r>
            <a:r>
              <a:rPr lang="pt-BR" sz="2800" dirty="0" err="1">
                <a:cs typeface="Calibri" panose="020F0502020204030204" pitchFamily="34" charset="0"/>
              </a:rPr>
              <a:t>study</a:t>
            </a:r>
            <a:r>
              <a:rPr lang="pt-BR" sz="2800" dirty="0">
                <a:cs typeface="Calibri" panose="020F0502020204030204" pitchFamily="34" charset="0"/>
              </a:rPr>
              <a:t>. </a:t>
            </a:r>
            <a:r>
              <a:rPr lang="pt-BR" sz="2800" dirty="0" err="1">
                <a:cs typeface="Calibri" panose="020F0502020204030204" pitchFamily="34" charset="0"/>
              </a:rPr>
              <a:t>All</a:t>
            </a:r>
            <a:r>
              <a:rPr lang="pt-BR" sz="2800" dirty="0">
                <a:cs typeface="Calibri" panose="020F0502020204030204" pitchFamily="34" charset="0"/>
              </a:rPr>
              <a:t> </a:t>
            </a:r>
            <a:r>
              <a:rPr lang="pt-BR" sz="2800" dirty="0" err="1">
                <a:cs typeface="Calibri" panose="020F0502020204030204" pitchFamily="34" charset="0"/>
              </a:rPr>
              <a:t>patients</a:t>
            </a:r>
            <a:r>
              <a:rPr lang="pt-BR" sz="2800" dirty="0">
                <a:cs typeface="Calibri" panose="020F0502020204030204" pitchFamily="34" charset="0"/>
              </a:rPr>
              <a:t> </a:t>
            </a:r>
            <a:r>
              <a:rPr lang="pt-BR" sz="2800" dirty="0" err="1">
                <a:cs typeface="Calibri" panose="020F0502020204030204" pitchFamily="34" charset="0"/>
              </a:rPr>
              <a:t>were</a:t>
            </a:r>
            <a:r>
              <a:rPr lang="pt-BR" sz="2800" dirty="0">
                <a:cs typeface="Calibri" panose="020F0502020204030204" pitchFamily="34" charset="0"/>
              </a:rPr>
              <a:t> </a:t>
            </a:r>
            <a:r>
              <a:rPr lang="pt-BR" sz="2800" dirty="0" err="1">
                <a:cs typeface="Calibri" panose="020F0502020204030204" pitchFamily="34" charset="0"/>
              </a:rPr>
              <a:t>evaluated</a:t>
            </a:r>
            <a:r>
              <a:rPr lang="pt-BR" sz="2800" dirty="0">
                <a:cs typeface="Calibri" panose="020F0502020204030204" pitchFamily="34" charset="0"/>
              </a:rPr>
              <a:t> </a:t>
            </a:r>
            <a:r>
              <a:rPr lang="pt-BR" sz="2800" dirty="0" err="1">
                <a:cs typeface="Calibri" panose="020F0502020204030204" pitchFamily="34" charset="0"/>
              </a:rPr>
              <a:t>by</a:t>
            </a:r>
            <a:r>
              <a:rPr lang="pt-BR" sz="2800" dirty="0">
                <a:cs typeface="Calibri" panose="020F0502020204030204" pitchFamily="34" charset="0"/>
              </a:rPr>
              <a:t> a general </a:t>
            </a:r>
            <a:r>
              <a:rPr lang="pt-BR" sz="2800" dirty="0" err="1">
                <a:cs typeface="Calibri" panose="020F0502020204030204" pitchFamily="34" charset="0"/>
              </a:rPr>
              <a:t>practitioner</a:t>
            </a:r>
            <a:r>
              <a:rPr lang="pt-BR" sz="2800" dirty="0">
                <a:cs typeface="Calibri" panose="020F0502020204030204" pitchFamily="34" charset="0"/>
              </a:rPr>
              <a:t>, a </a:t>
            </a:r>
            <a:r>
              <a:rPr lang="pt-BR" sz="2800" dirty="0" err="1">
                <a:cs typeface="Calibri" panose="020F0502020204030204" pitchFamily="34" charset="0"/>
              </a:rPr>
              <a:t>psychiatrist</a:t>
            </a:r>
            <a:r>
              <a:rPr lang="pt-BR" sz="2800" dirty="0">
                <a:cs typeface="Calibri" panose="020F0502020204030204" pitchFamily="34" charset="0"/>
              </a:rPr>
              <a:t>, </a:t>
            </a:r>
            <a:r>
              <a:rPr lang="pt-BR" sz="2800" dirty="0" err="1">
                <a:cs typeface="Calibri" panose="020F0502020204030204" pitchFamily="34" charset="0"/>
              </a:rPr>
              <a:t>and</a:t>
            </a:r>
            <a:r>
              <a:rPr lang="pt-BR" sz="2800" dirty="0">
                <a:cs typeface="Calibri" panose="020F0502020204030204" pitchFamily="34" charset="0"/>
              </a:rPr>
              <a:t> a </a:t>
            </a:r>
            <a:r>
              <a:rPr lang="pt-BR" sz="2800" dirty="0" err="1">
                <a:cs typeface="Calibri" panose="020F0502020204030204" pitchFamily="34" charset="0"/>
              </a:rPr>
              <a:t>physiotherapist</a:t>
            </a:r>
            <a:r>
              <a:rPr lang="pt-BR" sz="2800" dirty="0">
                <a:cs typeface="Calibri" panose="020F0502020204030204" pitchFamily="34" charset="0"/>
              </a:rPr>
              <a:t>.</a:t>
            </a:r>
          </a:p>
          <a:p>
            <a:endParaRPr lang="pt-BR" dirty="0">
              <a:cs typeface="Calibri" panose="020F0502020204030204" pitchFamily="34" charset="0"/>
            </a:endParaRPr>
          </a:p>
          <a:p>
            <a:endParaRPr lang="pt-BR" dirty="0"/>
          </a:p>
        </p:txBody>
      </p:sp>
    </p:spTree>
    <p:extLst>
      <p:ext uri="{BB962C8B-B14F-4D97-AF65-F5344CB8AC3E}">
        <p14:creationId xmlns:p14="http://schemas.microsoft.com/office/powerpoint/2010/main" val="303157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xmlns="" id="{56BE2962-0748-4DF3-A52F-4F498FDFF461}"/>
              </a:ext>
            </a:extLst>
          </p:cNvPr>
          <p:cNvPicPr>
            <a:picLocks noChangeAspect="1"/>
          </p:cNvPicPr>
          <p:nvPr/>
        </p:nvPicPr>
        <p:blipFill>
          <a:blip r:embed="rId2"/>
          <a:stretch>
            <a:fillRect/>
          </a:stretch>
        </p:blipFill>
        <p:spPr>
          <a:xfrm>
            <a:off x="788924" y="767504"/>
            <a:ext cx="1376368" cy="486349"/>
          </a:xfrm>
          <a:prstGeom prst="rect">
            <a:avLst/>
          </a:prstGeom>
          <a:noFill/>
        </p:spPr>
      </p:pic>
      <p:pic>
        <p:nvPicPr>
          <p:cNvPr id="4" name="Imagem 3">
            <a:extLst>
              <a:ext uri="{FF2B5EF4-FFF2-40B4-BE49-F238E27FC236}">
                <a16:creationId xmlns:a16="http://schemas.microsoft.com/office/drawing/2014/main" xmlns="" id="{480FFF90-DA2A-46C4-BF08-75844424089F}"/>
              </a:ext>
            </a:extLst>
          </p:cNvPr>
          <p:cNvPicPr>
            <a:picLocks noChangeAspect="1"/>
          </p:cNvPicPr>
          <p:nvPr/>
        </p:nvPicPr>
        <p:blipFill>
          <a:blip r:embed="rId3"/>
          <a:stretch>
            <a:fillRect/>
          </a:stretch>
        </p:blipFill>
        <p:spPr>
          <a:xfrm>
            <a:off x="1477108" y="1866999"/>
            <a:ext cx="7484012" cy="4252448"/>
          </a:xfrm>
          <a:prstGeom prst="rect">
            <a:avLst/>
          </a:prstGeom>
          <a:ln>
            <a:solidFill>
              <a:schemeClr val="accent1"/>
            </a:solidFill>
          </a:ln>
        </p:spPr>
      </p:pic>
      <p:sp>
        <p:nvSpPr>
          <p:cNvPr id="5" name="CaixaDeTexto 4">
            <a:extLst>
              <a:ext uri="{FF2B5EF4-FFF2-40B4-BE49-F238E27FC236}">
                <a16:creationId xmlns:a16="http://schemas.microsoft.com/office/drawing/2014/main" xmlns="" id="{9845BD9C-909B-48A6-B363-013A2E211630}"/>
              </a:ext>
            </a:extLst>
          </p:cNvPr>
          <p:cNvSpPr txBox="1"/>
          <p:nvPr/>
        </p:nvSpPr>
        <p:spPr>
          <a:xfrm>
            <a:off x="8961120" y="2085900"/>
            <a:ext cx="4895557" cy="369332"/>
          </a:xfrm>
          <a:prstGeom prst="rect">
            <a:avLst/>
          </a:prstGeom>
          <a:noFill/>
        </p:spPr>
        <p:txBody>
          <a:bodyPr wrap="square" rtlCol="0">
            <a:spAutoFit/>
          </a:bodyPr>
          <a:lstStyle/>
          <a:p>
            <a:pPr algn="just"/>
            <a:r>
              <a:rPr lang="pt-BR" dirty="0"/>
              <a:t>Oriented physical activity</a:t>
            </a:r>
          </a:p>
        </p:txBody>
      </p:sp>
    </p:spTree>
    <p:extLst>
      <p:ext uri="{BB962C8B-B14F-4D97-AF65-F5344CB8AC3E}">
        <p14:creationId xmlns:p14="http://schemas.microsoft.com/office/powerpoint/2010/main" val="3941423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92C2897-6297-4BF1-8D1F-07CFE82E6BF2}"/>
              </a:ext>
            </a:extLst>
          </p:cNvPr>
          <p:cNvSpPr>
            <a:spLocks noGrp="1"/>
          </p:cNvSpPr>
          <p:nvPr>
            <p:ph type="title"/>
          </p:nvPr>
        </p:nvSpPr>
        <p:spPr/>
        <p:txBody>
          <a:bodyPr/>
          <a:lstStyle/>
          <a:p>
            <a:r>
              <a:rPr lang="pt-BR" dirty="0"/>
              <a:t>METHODS</a:t>
            </a:r>
          </a:p>
        </p:txBody>
      </p:sp>
      <p:sp>
        <p:nvSpPr>
          <p:cNvPr id="3" name="Espaço Reservado para Conteúdo 2">
            <a:extLst>
              <a:ext uri="{FF2B5EF4-FFF2-40B4-BE49-F238E27FC236}">
                <a16:creationId xmlns:a16="http://schemas.microsoft.com/office/drawing/2014/main" xmlns="" id="{78963EC4-9B00-4753-AAA4-55B2392E409D}"/>
              </a:ext>
            </a:extLst>
          </p:cNvPr>
          <p:cNvSpPr>
            <a:spLocks noGrp="1"/>
          </p:cNvSpPr>
          <p:nvPr>
            <p:ph idx="1"/>
          </p:nvPr>
        </p:nvSpPr>
        <p:spPr/>
        <p:txBody>
          <a:bodyPr>
            <a:normAutofit fontScale="85000" lnSpcReduction="10000"/>
          </a:bodyPr>
          <a:lstStyle/>
          <a:p>
            <a:r>
              <a:rPr lang="en-US" sz="3200" dirty="0"/>
              <a:t>The therapeutic project offered physical and psychological treatment, increasing the possibility of recovery through aerobic and anaerobic physical activities such as functional training, water aerobics, bodybuilding, volleyball and soccer, within the therapeutic environment. Application of the health, well-being and self-determination questionnaire, completed by the participants, which provided a clear picture of how the individual with a dual diagnosis in a psychiatric clinic benefits from physical activities.</a:t>
            </a:r>
          </a:p>
          <a:p>
            <a:endParaRPr lang="pt-BR" sz="3200" dirty="0"/>
          </a:p>
        </p:txBody>
      </p:sp>
    </p:spTree>
    <p:extLst>
      <p:ext uri="{BB962C8B-B14F-4D97-AF65-F5344CB8AC3E}">
        <p14:creationId xmlns:p14="http://schemas.microsoft.com/office/powerpoint/2010/main" val="360077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xmlns="" id="{42DD863A-F5E9-4056-A249-375EF2E01D0B}"/>
              </a:ext>
            </a:extLst>
          </p:cNvPr>
          <p:cNvPicPr>
            <a:picLocks noChangeAspect="1"/>
          </p:cNvPicPr>
          <p:nvPr/>
        </p:nvPicPr>
        <p:blipFill>
          <a:blip r:embed="rId2"/>
          <a:stretch>
            <a:fillRect/>
          </a:stretch>
        </p:blipFill>
        <p:spPr>
          <a:xfrm>
            <a:off x="9708975" y="801870"/>
            <a:ext cx="1376368" cy="486349"/>
          </a:xfrm>
          <a:prstGeom prst="rect">
            <a:avLst/>
          </a:prstGeom>
          <a:noFill/>
        </p:spPr>
      </p:pic>
      <p:pic>
        <p:nvPicPr>
          <p:cNvPr id="6" name="Imagem 5">
            <a:extLst>
              <a:ext uri="{FF2B5EF4-FFF2-40B4-BE49-F238E27FC236}">
                <a16:creationId xmlns:a16="http://schemas.microsoft.com/office/drawing/2014/main" xmlns="" id="{7A771B1D-E247-4B6C-894E-84EF491C427B}"/>
              </a:ext>
            </a:extLst>
          </p:cNvPr>
          <p:cNvPicPr>
            <a:picLocks noChangeAspect="1"/>
          </p:cNvPicPr>
          <p:nvPr/>
        </p:nvPicPr>
        <p:blipFill>
          <a:blip r:embed="rId3"/>
          <a:stretch>
            <a:fillRect/>
          </a:stretch>
        </p:blipFill>
        <p:spPr>
          <a:xfrm>
            <a:off x="0" y="0"/>
            <a:ext cx="12192000" cy="6390304"/>
          </a:xfrm>
          <a:prstGeom prst="rect">
            <a:avLst/>
          </a:prstGeom>
        </p:spPr>
      </p:pic>
      <p:sp>
        <p:nvSpPr>
          <p:cNvPr id="8" name="CaixaDeTexto 7">
            <a:extLst>
              <a:ext uri="{FF2B5EF4-FFF2-40B4-BE49-F238E27FC236}">
                <a16:creationId xmlns:a16="http://schemas.microsoft.com/office/drawing/2014/main" xmlns="" id="{0B112C4F-379C-4545-8272-7B4793515101}"/>
              </a:ext>
            </a:extLst>
          </p:cNvPr>
          <p:cNvSpPr txBox="1"/>
          <p:nvPr/>
        </p:nvSpPr>
        <p:spPr>
          <a:xfrm>
            <a:off x="112542" y="5796102"/>
            <a:ext cx="6850966" cy="594202"/>
          </a:xfrm>
          <a:prstGeom prst="rect">
            <a:avLst/>
          </a:prstGeom>
          <a:noFill/>
        </p:spPr>
        <p:txBody>
          <a:bodyPr wrap="square" rtlCol="0">
            <a:spAutoFit/>
          </a:bodyPr>
          <a:lstStyle/>
          <a:p>
            <a:pPr lvl="0" algn="just" defTabSz="914400" eaLnBrk="0" fontAlgn="base" hangingPunct="0">
              <a:lnSpc>
                <a:spcPct val="150000"/>
              </a:lnSpc>
              <a:spcBef>
                <a:spcPct val="0"/>
              </a:spcBef>
              <a:spcAft>
                <a:spcPct val="0"/>
              </a:spcAft>
            </a:pPr>
            <a:r>
              <a:rPr lang="pt-BR" altLang="pt-BR" sz="2400" dirty="0">
                <a:solidFill>
                  <a:srgbClr val="212121"/>
                </a:solidFill>
                <a:cs typeface="Arial" panose="020B0604020202020204" pitchFamily="34" charset="0"/>
              </a:rPr>
              <a:t>Water gymnastics class at Jorge Jaber Clinic.</a:t>
            </a:r>
            <a:endParaRPr lang="pt-BR" altLang="pt-BR" sz="2400" dirty="0"/>
          </a:p>
        </p:txBody>
      </p:sp>
    </p:spTree>
    <p:extLst>
      <p:ext uri="{BB962C8B-B14F-4D97-AF65-F5344CB8AC3E}">
        <p14:creationId xmlns:p14="http://schemas.microsoft.com/office/powerpoint/2010/main" val="4042090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86CB4E5-267B-4A76-B255-D3BD191EB131}"/>
              </a:ext>
            </a:extLst>
          </p:cNvPr>
          <p:cNvSpPr>
            <a:spLocks noGrp="1"/>
          </p:cNvSpPr>
          <p:nvPr>
            <p:ph type="title"/>
          </p:nvPr>
        </p:nvSpPr>
        <p:spPr/>
        <p:txBody>
          <a:bodyPr/>
          <a:lstStyle/>
          <a:p>
            <a:r>
              <a:rPr lang="pt-BR" dirty="0"/>
              <a:t>RESULTS</a:t>
            </a:r>
          </a:p>
        </p:txBody>
      </p:sp>
      <p:sp>
        <p:nvSpPr>
          <p:cNvPr id="3" name="Espaço Reservado para Conteúdo 2">
            <a:extLst>
              <a:ext uri="{FF2B5EF4-FFF2-40B4-BE49-F238E27FC236}">
                <a16:creationId xmlns:a16="http://schemas.microsoft.com/office/drawing/2014/main" xmlns="" id="{47882D16-6672-4E1C-A7A0-94A3F2694731}"/>
              </a:ext>
            </a:extLst>
          </p:cNvPr>
          <p:cNvSpPr>
            <a:spLocks noGrp="1"/>
          </p:cNvSpPr>
          <p:nvPr>
            <p:ph idx="1"/>
          </p:nvPr>
        </p:nvSpPr>
        <p:spPr>
          <a:xfrm>
            <a:off x="1222131" y="2556931"/>
            <a:ext cx="9747737" cy="3435905"/>
          </a:xfrm>
        </p:spPr>
        <p:txBody>
          <a:bodyPr>
            <a:noAutofit/>
          </a:bodyPr>
          <a:lstStyle/>
          <a:p>
            <a:pPr algn="just"/>
            <a:r>
              <a:rPr lang="en-US" sz="3200" dirty="0"/>
              <a:t>The organization chart of physical activities in the therapeutic environment: Aerobic and anaerobic play activities such as functional training, water aerobics, bodybuilding, volleyball, soccer and walking demonstrate the multi-sport practice.</a:t>
            </a:r>
          </a:p>
          <a:p>
            <a:pPr algn="just"/>
            <a:endParaRPr lang="pt-BR" sz="3200" dirty="0"/>
          </a:p>
        </p:txBody>
      </p:sp>
    </p:spTree>
    <p:extLst>
      <p:ext uri="{BB962C8B-B14F-4D97-AF65-F5344CB8AC3E}">
        <p14:creationId xmlns:p14="http://schemas.microsoft.com/office/powerpoint/2010/main" val="773403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xmlns="" id="{E1297327-7B71-42D6-B199-06EFA54D12C4}"/>
              </a:ext>
            </a:extLst>
          </p:cNvPr>
          <p:cNvPicPr>
            <a:picLocks noChangeAspect="1"/>
          </p:cNvPicPr>
          <p:nvPr/>
        </p:nvPicPr>
        <p:blipFill>
          <a:blip r:embed="rId2"/>
          <a:stretch>
            <a:fillRect/>
          </a:stretch>
        </p:blipFill>
        <p:spPr>
          <a:xfrm>
            <a:off x="980168" y="731449"/>
            <a:ext cx="7606445" cy="5395102"/>
          </a:xfrm>
          <a:prstGeom prst="rect">
            <a:avLst/>
          </a:prstGeom>
          <a:ln>
            <a:solidFill>
              <a:schemeClr val="accent1"/>
            </a:solidFill>
          </a:ln>
        </p:spPr>
      </p:pic>
      <p:sp>
        <p:nvSpPr>
          <p:cNvPr id="7" name="CaixaDeTexto 6">
            <a:extLst>
              <a:ext uri="{FF2B5EF4-FFF2-40B4-BE49-F238E27FC236}">
                <a16:creationId xmlns:a16="http://schemas.microsoft.com/office/drawing/2014/main" xmlns="" id="{3F6F0AE5-4A43-4ED4-8449-62086898069C}"/>
              </a:ext>
            </a:extLst>
          </p:cNvPr>
          <p:cNvSpPr txBox="1"/>
          <p:nvPr/>
        </p:nvSpPr>
        <p:spPr>
          <a:xfrm>
            <a:off x="8586613" y="2020072"/>
            <a:ext cx="1842868" cy="523220"/>
          </a:xfrm>
          <a:prstGeom prst="rect">
            <a:avLst/>
          </a:prstGeom>
          <a:noFill/>
        </p:spPr>
        <p:txBody>
          <a:bodyPr wrap="square" rtlCol="0">
            <a:spAutoFit/>
          </a:bodyPr>
          <a:lstStyle/>
          <a:p>
            <a:r>
              <a:rPr lang="pt-BR" sz="2800" dirty="0" err="1"/>
              <a:t>Results</a:t>
            </a:r>
            <a:endParaRPr lang="pt-BR" sz="2800" dirty="0"/>
          </a:p>
        </p:txBody>
      </p:sp>
    </p:spTree>
    <p:extLst>
      <p:ext uri="{BB962C8B-B14F-4D97-AF65-F5344CB8AC3E}">
        <p14:creationId xmlns:p14="http://schemas.microsoft.com/office/powerpoint/2010/main" val="2533619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8A2F735-8467-4343-A241-7AD7452AFE88}"/>
              </a:ext>
            </a:extLst>
          </p:cNvPr>
          <p:cNvSpPr>
            <a:spLocks noGrp="1"/>
          </p:cNvSpPr>
          <p:nvPr>
            <p:ph type="title"/>
          </p:nvPr>
        </p:nvSpPr>
        <p:spPr/>
        <p:txBody>
          <a:bodyPr/>
          <a:lstStyle/>
          <a:p>
            <a:r>
              <a:rPr lang="pt-BR" dirty="0"/>
              <a:t>RESULTS</a:t>
            </a:r>
          </a:p>
        </p:txBody>
      </p:sp>
      <p:sp>
        <p:nvSpPr>
          <p:cNvPr id="3" name="Espaço Reservado para Conteúdo 2">
            <a:extLst>
              <a:ext uri="{FF2B5EF4-FFF2-40B4-BE49-F238E27FC236}">
                <a16:creationId xmlns:a16="http://schemas.microsoft.com/office/drawing/2014/main" xmlns="" id="{417A4780-958B-4DCA-BD67-881820F9FC8E}"/>
              </a:ext>
            </a:extLst>
          </p:cNvPr>
          <p:cNvSpPr>
            <a:spLocks noGrp="1"/>
          </p:cNvSpPr>
          <p:nvPr>
            <p:ph idx="1"/>
          </p:nvPr>
        </p:nvSpPr>
        <p:spPr/>
        <p:txBody>
          <a:bodyPr/>
          <a:lstStyle/>
          <a:p>
            <a:pPr algn="just"/>
            <a:r>
              <a:rPr lang="en-US" sz="2800" dirty="0"/>
              <a:t>Concerning the contribution to health, the participants considered the practice of physical exercises to be fundamental (62%), others considered that it contributes a lot, but it is not fundamental totaling 20.8%, while those who considered it indifferent or do not contribute at all. 11.4% and those who say, they contribute very little (1.9%)</a:t>
            </a:r>
          </a:p>
          <a:p>
            <a:endParaRPr lang="pt-BR" dirty="0"/>
          </a:p>
        </p:txBody>
      </p:sp>
    </p:spTree>
    <p:extLst>
      <p:ext uri="{BB962C8B-B14F-4D97-AF65-F5344CB8AC3E}">
        <p14:creationId xmlns:p14="http://schemas.microsoft.com/office/powerpoint/2010/main" val="1042403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xmlns="" id="{EFD6B987-6A8B-411E-A348-9C857DE06C44}"/>
              </a:ext>
            </a:extLst>
          </p:cNvPr>
          <p:cNvPicPr>
            <a:picLocks noChangeAspect="1"/>
          </p:cNvPicPr>
          <p:nvPr/>
        </p:nvPicPr>
        <p:blipFill>
          <a:blip r:embed="rId2"/>
          <a:stretch>
            <a:fillRect/>
          </a:stretch>
        </p:blipFill>
        <p:spPr>
          <a:xfrm>
            <a:off x="1341525" y="895744"/>
            <a:ext cx="6775533" cy="5066511"/>
          </a:xfrm>
          <a:prstGeom prst="rect">
            <a:avLst/>
          </a:prstGeom>
          <a:ln>
            <a:solidFill>
              <a:schemeClr val="accent1"/>
            </a:solidFill>
          </a:ln>
        </p:spPr>
      </p:pic>
      <p:sp>
        <p:nvSpPr>
          <p:cNvPr id="7" name="CaixaDeTexto 6">
            <a:extLst>
              <a:ext uri="{FF2B5EF4-FFF2-40B4-BE49-F238E27FC236}">
                <a16:creationId xmlns:a16="http://schemas.microsoft.com/office/drawing/2014/main" xmlns="" id="{C14E12BD-1989-483F-9DDB-5D232170CF49}"/>
              </a:ext>
            </a:extLst>
          </p:cNvPr>
          <p:cNvSpPr txBox="1"/>
          <p:nvPr/>
        </p:nvSpPr>
        <p:spPr>
          <a:xfrm>
            <a:off x="8117058" y="1977869"/>
            <a:ext cx="2367657" cy="523220"/>
          </a:xfrm>
          <a:prstGeom prst="rect">
            <a:avLst/>
          </a:prstGeom>
          <a:noFill/>
        </p:spPr>
        <p:txBody>
          <a:bodyPr wrap="square" rtlCol="0">
            <a:spAutoFit/>
          </a:bodyPr>
          <a:lstStyle/>
          <a:p>
            <a:r>
              <a:rPr lang="pt-BR" sz="2800" dirty="0" err="1"/>
              <a:t>Results</a:t>
            </a:r>
            <a:endParaRPr lang="pt-BR" sz="2800" dirty="0"/>
          </a:p>
        </p:txBody>
      </p:sp>
    </p:spTree>
    <p:extLst>
      <p:ext uri="{BB962C8B-B14F-4D97-AF65-F5344CB8AC3E}">
        <p14:creationId xmlns:p14="http://schemas.microsoft.com/office/powerpoint/2010/main" val="156935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3AC61BE-38A9-49E8-A18E-300036A566D0}"/>
              </a:ext>
            </a:extLst>
          </p:cNvPr>
          <p:cNvSpPr>
            <a:spLocks noGrp="1"/>
          </p:cNvSpPr>
          <p:nvPr>
            <p:ph type="title"/>
          </p:nvPr>
        </p:nvSpPr>
        <p:spPr/>
        <p:txBody>
          <a:bodyPr/>
          <a:lstStyle/>
          <a:p>
            <a:r>
              <a:rPr lang="pt-BR" dirty="0"/>
              <a:t>RESULTS</a:t>
            </a:r>
          </a:p>
        </p:txBody>
      </p:sp>
      <p:sp>
        <p:nvSpPr>
          <p:cNvPr id="3" name="Espaço Reservado para Conteúdo 2">
            <a:extLst>
              <a:ext uri="{FF2B5EF4-FFF2-40B4-BE49-F238E27FC236}">
                <a16:creationId xmlns:a16="http://schemas.microsoft.com/office/drawing/2014/main" xmlns="" id="{78B49C53-AEB3-41F7-BC6B-0E54F974B9E4}"/>
              </a:ext>
            </a:extLst>
          </p:cNvPr>
          <p:cNvSpPr>
            <a:spLocks noGrp="1"/>
          </p:cNvSpPr>
          <p:nvPr>
            <p:ph idx="1"/>
          </p:nvPr>
        </p:nvSpPr>
        <p:spPr/>
        <p:txBody>
          <a:bodyPr/>
          <a:lstStyle/>
          <a:p>
            <a:pPr algn="just"/>
            <a:r>
              <a:rPr lang="en-US" sz="2800" dirty="0"/>
              <a:t>Concerning well-being and self-determination, they considered that physical activity during hospitalization was essential for treatment (58.5%), others believes that it contributes a lot (20%), the contribution is low (9.4%), for some contribute nothing (7.5%) and for some, well-being and self-determination are considered as indifferent (3.8%).</a:t>
            </a:r>
          </a:p>
          <a:p>
            <a:endParaRPr lang="pt-BR" dirty="0"/>
          </a:p>
        </p:txBody>
      </p:sp>
    </p:spTree>
    <p:extLst>
      <p:ext uri="{BB962C8B-B14F-4D97-AF65-F5344CB8AC3E}">
        <p14:creationId xmlns:p14="http://schemas.microsoft.com/office/powerpoint/2010/main" val="2614782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xmlns="" id="{BAB232B4-0B7F-4E22-BB9B-BF493ECB9D84}"/>
              </a:ext>
            </a:extLst>
          </p:cNvPr>
          <p:cNvPicPr>
            <a:picLocks noChangeAspect="1"/>
          </p:cNvPicPr>
          <p:nvPr/>
        </p:nvPicPr>
        <p:blipFill>
          <a:blip r:embed="rId2"/>
          <a:stretch>
            <a:fillRect/>
          </a:stretch>
        </p:blipFill>
        <p:spPr>
          <a:xfrm>
            <a:off x="233362" y="366712"/>
            <a:ext cx="11725275" cy="6124575"/>
          </a:xfrm>
          <a:prstGeom prst="rect">
            <a:avLst/>
          </a:prstGeom>
          <a:ln>
            <a:solidFill>
              <a:schemeClr val="accent1"/>
            </a:solidFill>
          </a:ln>
        </p:spPr>
      </p:pic>
    </p:spTree>
    <p:extLst>
      <p:ext uri="{BB962C8B-B14F-4D97-AF65-F5344CB8AC3E}">
        <p14:creationId xmlns:p14="http://schemas.microsoft.com/office/powerpoint/2010/main" val="802084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5EAF6A0-464E-43BB-8DA1-F56AFE889C8E}"/>
              </a:ext>
            </a:extLst>
          </p:cNvPr>
          <p:cNvSpPr>
            <a:spLocks noGrp="1"/>
          </p:cNvSpPr>
          <p:nvPr>
            <p:ph type="title"/>
          </p:nvPr>
        </p:nvSpPr>
        <p:spPr/>
        <p:txBody>
          <a:bodyPr/>
          <a:lstStyle/>
          <a:p>
            <a:r>
              <a:rPr lang="pt-BR" dirty="0"/>
              <a:t>RESULTS</a:t>
            </a:r>
          </a:p>
        </p:txBody>
      </p:sp>
      <p:sp>
        <p:nvSpPr>
          <p:cNvPr id="3" name="Espaço Reservado para Conteúdo 2">
            <a:extLst>
              <a:ext uri="{FF2B5EF4-FFF2-40B4-BE49-F238E27FC236}">
                <a16:creationId xmlns:a16="http://schemas.microsoft.com/office/drawing/2014/main" xmlns="" id="{03636681-D4BE-4532-A9F7-76ABE9935014}"/>
              </a:ext>
            </a:extLst>
          </p:cNvPr>
          <p:cNvSpPr>
            <a:spLocks noGrp="1"/>
          </p:cNvSpPr>
          <p:nvPr>
            <p:ph idx="1"/>
          </p:nvPr>
        </p:nvSpPr>
        <p:spPr/>
        <p:txBody>
          <a:bodyPr/>
          <a:lstStyle/>
          <a:p>
            <a:r>
              <a:rPr lang="en-US" dirty="0"/>
              <a:t>Regarding the values attributed to physical activity as a relevant and important factor in the greater adherence to the treatment of chemical dependency in patients with dual diagnosis, in a scale where five corresponds to the highest value and one to the smallest, the majority of participants considered that physical activity received a maximum value of 71.7%, 11.4% of the value four, only 1.9% attributed the value three, followed by two that covered 5.7%, while the minimum value was attributed by 9.4% of the participants.</a:t>
            </a:r>
          </a:p>
          <a:p>
            <a:endParaRPr lang="pt-BR" dirty="0"/>
          </a:p>
        </p:txBody>
      </p:sp>
    </p:spTree>
    <p:extLst>
      <p:ext uri="{BB962C8B-B14F-4D97-AF65-F5344CB8AC3E}">
        <p14:creationId xmlns:p14="http://schemas.microsoft.com/office/powerpoint/2010/main" val="3302853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xmlns="" id="{FCE5259B-50D8-46F4-BD06-C190073FCEEB}"/>
              </a:ext>
            </a:extLst>
          </p:cNvPr>
          <p:cNvPicPr>
            <a:picLocks noChangeAspect="1"/>
          </p:cNvPicPr>
          <p:nvPr/>
        </p:nvPicPr>
        <p:blipFill>
          <a:blip r:embed="rId2"/>
          <a:stretch>
            <a:fillRect/>
          </a:stretch>
        </p:blipFill>
        <p:spPr>
          <a:xfrm>
            <a:off x="1269831" y="616636"/>
            <a:ext cx="6167941" cy="5629419"/>
          </a:xfrm>
          <a:prstGeom prst="rect">
            <a:avLst/>
          </a:prstGeom>
          <a:ln>
            <a:solidFill>
              <a:schemeClr val="accent1"/>
            </a:solidFill>
          </a:ln>
        </p:spPr>
      </p:pic>
      <p:sp>
        <p:nvSpPr>
          <p:cNvPr id="6" name="CaixaDeTexto 5">
            <a:extLst>
              <a:ext uri="{FF2B5EF4-FFF2-40B4-BE49-F238E27FC236}">
                <a16:creationId xmlns:a16="http://schemas.microsoft.com/office/drawing/2014/main" xmlns="" id="{D5253500-EAF8-412B-AA25-C15CB943F43C}"/>
              </a:ext>
            </a:extLst>
          </p:cNvPr>
          <p:cNvSpPr txBox="1"/>
          <p:nvPr/>
        </p:nvSpPr>
        <p:spPr>
          <a:xfrm>
            <a:off x="7596554" y="2006004"/>
            <a:ext cx="2367657" cy="523220"/>
          </a:xfrm>
          <a:prstGeom prst="rect">
            <a:avLst/>
          </a:prstGeom>
          <a:noFill/>
        </p:spPr>
        <p:txBody>
          <a:bodyPr wrap="square" rtlCol="0">
            <a:spAutoFit/>
          </a:bodyPr>
          <a:lstStyle/>
          <a:p>
            <a:r>
              <a:rPr lang="pt-BR" sz="2800" dirty="0" err="1"/>
              <a:t>Results</a:t>
            </a:r>
            <a:endParaRPr lang="pt-BR" sz="2800" dirty="0"/>
          </a:p>
        </p:txBody>
      </p:sp>
    </p:spTree>
    <p:extLst>
      <p:ext uri="{BB962C8B-B14F-4D97-AF65-F5344CB8AC3E}">
        <p14:creationId xmlns:p14="http://schemas.microsoft.com/office/powerpoint/2010/main" val="3409454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FA9E7FF-C188-42BB-ACF4-BA878E7B9DC9}"/>
              </a:ext>
            </a:extLst>
          </p:cNvPr>
          <p:cNvSpPr>
            <a:spLocks noGrp="1"/>
          </p:cNvSpPr>
          <p:nvPr>
            <p:ph type="title"/>
          </p:nvPr>
        </p:nvSpPr>
        <p:spPr/>
        <p:txBody>
          <a:bodyPr/>
          <a:lstStyle/>
          <a:p>
            <a:r>
              <a:rPr lang="pt-BR" dirty="0"/>
              <a:t>CONCLUSIONS</a:t>
            </a:r>
          </a:p>
        </p:txBody>
      </p:sp>
      <p:sp>
        <p:nvSpPr>
          <p:cNvPr id="3" name="Espaço Reservado para Conteúdo 2">
            <a:extLst>
              <a:ext uri="{FF2B5EF4-FFF2-40B4-BE49-F238E27FC236}">
                <a16:creationId xmlns:a16="http://schemas.microsoft.com/office/drawing/2014/main" xmlns="" id="{39DAD54B-3851-4163-B0B7-4B94148DB452}"/>
              </a:ext>
            </a:extLst>
          </p:cNvPr>
          <p:cNvSpPr>
            <a:spLocks noGrp="1"/>
          </p:cNvSpPr>
          <p:nvPr>
            <p:ph idx="1"/>
          </p:nvPr>
        </p:nvSpPr>
        <p:spPr/>
        <p:txBody>
          <a:bodyPr>
            <a:normAutofit/>
          </a:bodyPr>
          <a:lstStyle/>
          <a:p>
            <a:pPr algn="just"/>
            <a:r>
              <a:rPr lang="en-US" sz="3200" dirty="0"/>
              <a:t>Through the result we can observe the importance of physical activity in the treatment of patients with dual diagnosis, especially in the overall improvement of health, increase of well-being and self-determination, being a relevant factor in the greater adherence to hospital treatment.</a:t>
            </a:r>
            <a:endParaRPr lang="pt-BR" sz="3200" dirty="0"/>
          </a:p>
        </p:txBody>
      </p:sp>
    </p:spTree>
    <p:extLst>
      <p:ext uri="{BB962C8B-B14F-4D97-AF65-F5344CB8AC3E}">
        <p14:creationId xmlns:p14="http://schemas.microsoft.com/office/powerpoint/2010/main" val="3002906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F563DF5-7BEB-48CA-9ECC-AD4CDA440A7B}"/>
              </a:ext>
            </a:extLst>
          </p:cNvPr>
          <p:cNvSpPr>
            <a:spLocks noGrp="1"/>
          </p:cNvSpPr>
          <p:nvPr>
            <p:ph type="title"/>
          </p:nvPr>
        </p:nvSpPr>
        <p:spPr/>
        <p:txBody>
          <a:bodyPr/>
          <a:lstStyle/>
          <a:p>
            <a:r>
              <a:rPr lang="pt-BR" dirty="0"/>
              <a:t>REFERENCES</a:t>
            </a:r>
          </a:p>
        </p:txBody>
      </p:sp>
      <p:sp>
        <p:nvSpPr>
          <p:cNvPr id="3" name="Espaço Reservado para Conteúdo 2">
            <a:extLst>
              <a:ext uri="{FF2B5EF4-FFF2-40B4-BE49-F238E27FC236}">
                <a16:creationId xmlns:a16="http://schemas.microsoft.com/office/drawing/2014/main" xmlns="" id="{2A9EAF66-DE3C-470E-B388-A3CCB03C530B}"/>
              </a:ext>
            </a:extLst>
          </p:cNvPr>
          <p:cNvSpPr>
            <a:spLocks noGrp="1"/>
          </p:cNvSpPr>
          <p:nvPr>
            <p:ph idx="1"/>
          </p:nvPr>
        </p:nvSpPr>
        <p:spPr/>
        <p:txBody>
          <a:bodyPr>
            <a:noAutofit/>
          </a:bodyPr>
          <a:lstStyle/>
          <a:p>
            <a:r>
              <a:rPr lang="pt-BR" sz="1800" dirty="0"/>
              <a:t>1) HELLERSTEIN, D.J.: The </a:t>
            </a:r>
            <a:r>
              <a:rPr lang="pt-BR" sz="1800" dirty="0" err="1"/>
              <a:t>Urgent</a:t>
            </a:r>
            <a:r>
              <a:rPr lang="pt-BR" sz="1800" dirty="0"/>
              <a:t> </a:t>
            </a:r>
            <a:r>
              <a:rPr lang="pt-BR" sz="1800" dirty="0" err="1"/>
              <a:t>Challenge</a:t>
            </a:r>
            <a:r>
              <a:rPr lang="pt-BR" sz="1800" dirty="0"/>
              <a:t> </a:t>
            </a:r>
            <a:r>
              <a:rPr lang="pt-BR" sz="1800" dirty="0" err="1"/>
              <a:t>of</a:t>
            </a:r>
            <a:r>
              <a:rPr lang="pt-BR" sz="1800" dirty="0"/>
              <a:t> Health </a:t>
            </a:r>
            <a:r>
              <a:rPr lang="pt-BR" sz="1800" dirty="0" err="1"/>
              <a:t>and</a:t>
            </a:r>
            <a:r>
              <a:rPr lang="pt-BR" sz="1800" dirty="0"/>
              <a:t> </a:t>
            </a:r>
            <a:r>
              <a:rPr lang="pt-BR" sz="1800" dirty="0" err="1"/>
              <a:t>Nutrition</a:t>
            </a:r>
            <a:r>
              <a:rPr lang="pt-BR" sz="1800" dirty="0"/>
              <a:t> </a:t>
            </a:r>
            <a:r>
              <a:rPr lang="pt-BR" sz="1800" dirty="0" err="1"/>
              <a:t>Issues</a:t>
            </a:r>
            <a:r>
              <a:rPr lang="pt-BR" sz="1800" dirty="0"/>
              <a:t> in </a:t>
            </a:r>
            <a:r>
              <a:rPr lang="pt-BR" sz="1800" dirty="0" err="1"/>
              <a:t>Psychiatric</a:t>
            </a:r>
            <a:r>
              <a:rPr lang="pt-BR" sz="1800" dirty="0"/>
              <a:t> </a:t>
            </a:r>
            <a:r>
              <a:rPr lang="pt-BR" sz="1800" dirty="0" err="1"/>
              <a:t>Patients</a:t>
            </a:r>
            <a:r>
              <a:rPr lang="pt-BR" sz="1800" dirty="0"/>
              <a:t>: </a:t>
            </a:r>
            <a:r>
              <a:rPr lang="pt-BR" sz="1800" dirty="0" err="1"/>
              <a:t>Strategies</a:t>
            </a:r>
            <a:r>
              <a:rPr lang="pt-BR" sz="1800" dirty="0"/>
              <a:t> for </a:t>
            </a:r>
            <a:r>
              <a:rPr lang="pt-BR" sz="1800" dirty="0" err="1"/>
              <a:t>Assessements</a:t>
            </a:r>
            <a:r>
              <a:rPr lang="pt-BR" sz="1800" dirty="0"/>
              <a:t> </a:t>
            </a:r>
            <a:r>
              <a:rPr lang="pt-BR" sz="1800" dirty="0" err="1"/>
              <a:t>and</a:t>
            </a:r>
            <a:r>
              <a:rPr lang="pt-BR" sz="1800" dirty="0"/>
              <a:t> </a:t>
            </a:r>
            <a:r>
              <a:rPr lang="pt-BR" sz="1800" dirty="0" err="1"/>
              <a:t>Collaboration</a:t>
            </a:r>
            <a:r>
              <a:rPr lang="pt-BR" sz="1800" dirty="0"/>
              <a:t>: </a:t>
            </a:r>
            <a:r>
              <a:rPr lang="pt-BR" sz="1800" dirty="0" err="1"/>
              <a:t>An</a:t>
            </a:r>
            <a:r>
              <a:rPr lang="pt-BR" sz="1800" dirty="0"/>
              <a:t> Expert Interview </a:t>
            </a:r>
            <a:r>
              <a:rPr lang="pt-BR" sz="1800" dirty="0" err="1"/>
              <a:t>with</a:t>
            </a:r>
            <a:r>
              <a:rPr lang="pt-BR" sz="1800" dirty="0"/>
              <a:t> David J. </a:t>
            </a:r>
            <a:r>
              <a:rPr lang="pt-BR" sz="1800" dirty="0" err="1"/>
              <a:t>Hellerstein</a:t>
            </a:r>
            <a:r>
              <a:rPr lang="pt-BR" sz="1800" dirty="0"/>
              <a:t> , MD. </a:t>
            </a:r>
            <a:r>
              <a:rPr lang="pt-BR" sz="1800" dirty="0" err="1"/>
              <a:t>Art</a:t>
            </a:r>
            <a:r>
              <a:rPr lang="pt-BR" sz="1800" dirty="0"/>
              <a:t> </a:t>
            </a:r>
            <a:r>
              <a:rPr lang="pt-BR" sz="1800" dirty="0" err="1"/>
              <a:t>Medscape</a:t>
            </a:r>
            <a:r>
              <a:rPr lang="pt-BR" sz="1800" dirty="0"/>
              <a:t> </a:t>
            </a:r>
            <a:r>
              <a:rPr lang="pt-BR" sz="1800" dirty="0" err="1"/>
              <a:t>Psychiatry</a:t>
            </a:r>
            <a:r>
              <a:rPr lang="pt-BR" sz="1800" dirty="0"/>
              <a:t>, 2006; </a:t>
            </a:r>
          </a:p>
          <a:p>
            <a:r>
              <a:rPr lang="pt-BR" sz="1800" dirty="0"/>
              <a:t>2) HERT et al: </a:t>
            </a:r>
            <a:r>
              <a:rPr lang="pt-BR" sz="1800" dirty="0" err="1"/>
              <a:t>Prevalence</a:t>
            </a:r>
            <a:r>
              <a:rPr lang="pt-BR" sz="1800" dirty="0"/>
              <a:t> </a:t>
            </a:r>
            <a:r>
              <a:rPr lang="pt-BR" sz="1800" dirty="0" err="1"/>
              <a:t>and</a:t>
            </a:r>
            <a:r>
              <a:rPr lang="pt-BR" sz="1800" dirty="0"/>
              <a:t> </a:t>
            </a:r>
            <a:r>
              <a:rPr lang="pt-BR" sz="1800" dirty="0" err="1"/>
              <a:t>Severity</a:t>
            </a:r>
            <a:r>
              <a:rPr lang="pt-BR" sz="1800" dirty="0"/>
              <a:t> </a:t>
            </a:r>
            <a:r>
              <a:rPr lang="pt-BR" sz="1800" dirty="0" err="1"/>
              <a:t>of</a:t>
            </a:r>
            <a:r>
              <a:rPr lang="pt-BR" sz="1800" dirty="0"/>
              <a:t> </a:t>
            </a:r>
            <a:r>
              <a:rPr lang="pt-BR" sz="1800" dirty="0" err="1"/>
              <a:t>Antipsychotic</a:t>
            </a:r>
            <a:r>
              <a:rPr lang="pt-BR" sz="1800" dirty="0"/>
              <a:t> </a:t>
            </a:r>
            <a:r>
              <a:rPr lang="pt-BR" sz="1800" dirty="0" err="1"/>
              <a:t>Related</a:t>
            </a:r>
            <a:r>
              <a:rPr lang="pt-BR" sz="1800" dirty="0"/>
              <a:t> </a:t>
            </a:r>
            <a:r>
              <a:rPr lang="pt-BR" sz="1800" dirty="0" err="1"/>
              <a:t>Constipations</a:t>
            </a:r>
            <a:r>
              <a:rPr lang="pt-BR" sz="1800" dirty="0"/>
              <a:t> in </a:t>
            </a:r>
            <a:r>
              <a:rPr lang="pt-BR" sz="1800" dirty="0" err="1"/>
              <a:t>Patients</a:t>
            </a:r>
            <a:r>
              <a:rPr lang="pt-BR" sz="1800" dirty="0"/>
              <a:t> </a:t>
            </a:r>
            <a:r>
              <a:rPr lang="pt-BR" sz="1800" dirty="0" err="1"/>
              <a:t>with</a:t>
            </a:r>
            <a:r>
              <a:rPr lang="pt-BR" sz="1800" dirty="0"/>
              <a:t> </a:t>
            </a:r>
            <a:r>
              <a:rPr lang="pt-BR" sz="1800" dirty="0" err="1"/>
              <a:t>Schizophrenia</a:t>
            </a:r>
            <a:r>
              <a:rPr lang="pt-BR" sz="1800" dirty="0"/>
              <a:t>. BMC </a:t>
            </a:r>
            <a:r>
              <a:rPr lang="pt-BR" sz="1800" dirty="0" err="1"/>
              <a:t>Gastroenterol</a:t>
            </a:r>
            <a:r>
              <a:rPr lang="pt-BR" sz="1800" dirty="0"/>
              <a:t>.  2011.;</a:t>
            </a:r>
          </a:p>
          <a:p>
            <a:r>
              <a:rPr lang="pt-BR" sz="1800" dirty="0"/>
              <a:t> 3) MAAYAN et </a:t>
            </a:r>
            <a:r>
              <a:rPr lang="pt-BR" sz="1800" dirty="0" err="1"/>
              <a:t>all</a:t>
            </a:r>
            <a:r>
              <a:rPr lang="pt-BR" sz="1800" dirty="0"/>
              <a:t>; Management </a:t>
            </a:r>
            <a:r>
              <a:rPr lang="pt-BR" sz="1800" dirty="0" err="1"/>
              <a:t>of</a:t>
            </a:r>
            <a:r>
              <a:rPr lang="pt-BR" sz="1800" dirty="0"/>
              <a:t> </a:t>
            </a:r>
            <a:r>
              <a:rPr lang="pt-BR" sz="1800" dirty="0" err="1"/>
              <a:t>Antipsychotic</a:t>
            </a:r>
            <a:r>
              <a:rPr lang="pt-BR" sz="1800" dirty="0"/>
              <a:t> – </a:t>
            </a:r>
            <a:r>
              <a:rPr lang="pt-BR" sz="1800" dirty="0" err="1"/>
              <a:t>Related</a:t>
            </a:r>
            <a:r>
              <a:rPr lang="pt-BR" sz="1800" dirty="0"/>
              <a:t> </a:t>
            </a:r>
            <a:r>
              <a:rPr lang="pt-BR" sz="1800" dirty="0" err="1"/>
              <a:t>Weight</a:t>
            </a:r>
            <a:r>
              <a:rPr lang="pt-BR" sz="1800" dirty="0"/>
              <a:t> </a:t>
            </a:r>
            <a:r>
              <a:rPr lang="pt-BR" sz="1800" dirty="0" err="1"/>
              <a:t>Gain</a:t>
            </a:r>
            <a:r>
              <a:rPr lang="pt-BR" sz="1800" dirty="0"/>
              <a:t>. Expert </a:t>
            </a:r>
            <a:r>
              <a:rPr lang="pt-BR" sz="1800" dirty="0" err="1"/>
              <a:t>Rev</a:t>
            </a:r>
            <a:r>
              <a:rPr lang="pt-BR" sz="1800" dirty="0"/>
              <a:t> </a:t>
            </a:r>
            <a:r>
              <a:rPr lang="pt-BR" sz="1800" dirty="0" err="1"/>
              <a:t>Neurother</a:t>
            </a:r>
            <a:r>
              <a:rPr lang="pt-BR" sz="1800" dirty="0"/>
              <a:t>. 2010 </a:t>
            </a:r>
            <a:r>
              <a:rPr lang="pt-BR" sz="1800" dirty="0" err="1"/>
              <a:t>Jul</a:t>
            </a:r>
            <a:r>
              <a:rPr lang="pt-BR" sz="1800" dirty="0"/>
              <a:t>; 10(7)1175-1200.(1);</a:t>
            </a:r>
          </a:p>
          <a:p>
            <a:r>
              <a:rPr lang="pt-BR" sz="1800" dirty="0"/>
              <a:t> 4) RETTENBACHER,M.A.: </a:t>
            </a:r>
            <a:r>
              <a:rPr lang="pt-BR" sz="1800" dirty="0" err="1"/>
              <a:t>Disturbances</a:t>
            </a:r>
            <a:r>
              <a:rPr lang="pt-BR" sz="1800" dirty="0"/>
              <a:t> </a:t>
            </a:r>
            <a:r>
              <a:rPr lang="pt-BR" sz="1800" dirty="0" err="1"/>
              <a:t>of</a:t>
            </a:r>
            <a:r>
              <a:rPr lang="pt-BR" sz="1800" dirty="0"/>
              <a:t> Glucose </a:t>
            </a:r>
            <a:r>
              <a:rPr lang="pt-BR" sz="1800" dirty="0" err="1"/>
              <a:t>and</a:t>
            </a:r>
            <a:r>
              <a:rPr lang="pt-BR" sz="1800" dirty="0"/>
              <a:t> </a:t>
            </a:r>
            <a:r>
              <a:rPr lang="pt-BR" sz="1800" dirty="0" err="1"/>
              <a:t>Lipidic</a:t>
            </a:r>
            <a:r>
              <a:rPr lang="pt-BR" sz="1800" dirty="0"/>
              <a:t> </a:t>
            </a:r>
            <a:r>
              <a:rPr lang="pt-BR" sz="1800" dirty="0" err="1"/>
              <a:t>Metabolism</a:t>
            </a:r>
            <a:r>
              <a:rPr lang="pt-BR" sz="1800" dirty="0"/>
              <a:t> </a:t>
            </a:r>
            <a:r>
              <a:rPr lang="pt-BR" sz="1800" dirty="0" err="1"/>
              <a:t>During</a:t>
            </a:r>
            <a:r>
              <a:rPr lang="pt-BR" sz="1800" dirty="0"/>
              <a:t> </a:t>
            </a:r>
            <a:r>
              <a:rPr lang="pt-BR" sz="1800" dirty="0" err="1"/>
              <a:t>Treatment</a:t>
            </a:r>
            <a:r>
              <a:rPr lang="pt-BR" sz="1800" dirty="0"/>
              <a:t> </a:t>
            </a:r>
            <a:r>
              <a:rPr lang="pt-BR" sz="1800" dirty="0" err="1"/>
              <a:t>with</a:t>
            </a:r>
            <a:r>
              <a:rPr lang="pt-BR" sz="1800" dirty="0"/>
              <a:t> New </a:t>
            </a:r>
            <a:r>
              <a:rPr lang="pt-BR" sz="1800" dirty="0" err="1"/>
              <a:t>Generation</a:t>
            </a:r>
            <a:r>
              <a:rPr lang="pt-BR" sz="1800" dirty="0"/>
              <a:t> </a:t>
            </a:r>
            <a:r>
              <a:rPr lang="pt-BR" sz="1800" dirty="0" err="1"/>
              <a:t>Antipsychotics</a:t>
            </a:r>
            <a:r>
              <a:rPr lang="pt-BR" sz="1800" dirty="0"/>
              <a:t>. </a:t>
            </a:r>
            <a:r>
              <a:rPr lang="pt-BR" sz="1800" dirty="0" err="1"/>
              <a:t>Art</a:t>
            </a:r>
            <a:r>
              <a:rPr lang="pt-BR" sz="1800" dirty="0"/>
              <a:t> </a:t>
            </a:r>
            <a:r>
              <a:rPr lang="pt-BR" sz="1800" dirty="0" err="1"/>
              <a:t>CurrOpin</a:t>
            </a:r>
            <a:r>
              <a:rPr lang="pt-BR" sz="1800" dirty="0"/>
              <a:t> Psychiatry.2005 Mar; 18(2). 175-9;</a:t>
            </a:r>
          </a:p>
          <a:p>
            <a:r>
              <a:rPr lang="pt-BR" sz="1800" dirty="0"/>
              <a:t> 5) Sociedade Brasileira de Endocrinologia e Metabologia;</a:t>
            </a:r>
          </a:p>
        </p:txBody>
      </p:sp>
    </p:spTree>
    <p:extLst>
      <p:ext uri="{BB962C8B-B14F-4D97-AF65-F5344CB8AC3E}">
        <p14:creationId xmlns:p14="http://schemas.microsoft.com/office/powerpoint/2010/main" val="1653298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06B6187-47F7-4E38-A75A-AAC304C91E8A}"/>
              </a:ext>
            </a:extLst>
          </p:cNvPr>
          <p:cNvSpPr>
            <a:spLocks noGrp="1"/>
          </p:cNvSpPr>
          <p:nvPr>
            <p:ph type="title"/>
          </p:nvPr>
        </p:nvSpPr>
        <p:spPr/>
        <p:txBody>
          <a:bodyPr/>
          <a:lstStyle/>
          <a:p>
            <a:r>
              <a:rPr lang="pt-BR" dirty="0"/>
              <a:t>REFERENCES</a:t>
            </a:r>
          </a:p>
        </p:txBody>
      </p:sp>
      <p:sp>
        <p:nvSpPr>
          <p:cNvPr id="3" name="Espaço Reservado para Conteúdo 2">
            <a:extLst>
              <a:ext uri="{FF2B5EF4-FFF2-40B4-BE49-F238E27FC236}">
                <a16:creationId xmlns:a16="http://schemas.microsoft.com/office/drawing/2014/main" xmlns="" id="{207480F9-FA1D-4B73-8E50-83ECEEA97EBD}"/>
              </a:ext>
            </a:extLst>
          </p:cNvPr>
          <p:cNvSpPr>
            <a:spLocks noGrp="1"/>
          </p:cNvSpPr>
          <p:nvPr>
            <p:ph idx="1"/>
          </p:nvPr>
        </p:nvSpPr>
        <p:spPr/>
        <p:txBody>
          <a:bodyPr>
            <a:noAutofit/>
          </a:bodyPr>
          <a:lstStyle/>
          <a:p>
            <a:r>
              <a:rPr lang="pt-BR" sz="1600" dirty="0"/>
              <a:t>6) RUMMEL-KLUGE et al; </a:t>
            </a:r>
            <a:r>
              <a:rPr lang="pt-BR" sz="1600" dirty="0" err="1"/>
              <a:t>Metabolic</a:t>
            </a:r>
            <a:r>
              <a:rPr lang="pt-BR" sz="1600" dirty="0"/>
              <a:t> </a:t>
            </a:r>
            <a:r>
              <a:rPr lang="pt-BR" sz="1600" dirty="0" err="1"/>
              <a:t>Side</a:t>
            </a:r>
            <a:r>
              <a:rPr lang="pt-BR" sz="1600" dirty="0"/>
              <a:t> </a:t>
            </a:r>
            <a:r>
              <a:rPr lang="pt-BR" sz="1600" dirty="0" err="1"/>
              <a:t>Effects</a:t>
            </a:r>
            <a:r>
              <a:rPr lang="pt-BR" sz="1600" dirty="0"/>
              <a:t> </a:t>
            </a:r>
            <a:r>
              <a:rPr lang="pt-BR" sz="1600" dirty="0" err="1"/>
              <a:t>of</a:t>
            </a:r>
            <a:r>
              <a:rPr lang="pt-BR" sz="1600" dirty="0"/>
              <a:t> </a:t>
            </a:r>
            <a:r>
              <a:rPr lang="pt-BR" sz="1600" dirty="0" err="1"/>
              <a:t>Second-generation</a:t>
            </a:r>
            <a:r>
              <a:rPr lang="pt-BR" sz="1600" dirty="0"/>
              <a:t> </a:t>
            </a:r>
            <a:r>
              <a:rPr lang="pt-BR" sz="1600" dirty="0" err="1"/>
              <a:t>Antipsychtics</a:t>
            </a:r>
            <a:r>
              <a:rPr lang="pt-BR" sz="1600" dirty="0"/>
              <a:t>. </a:t>
            </a:r>
            <a:r>
              <a:rPr lang="pt-BR" sz="1600" dirty="0" err="1"/>
              <a:t>ArtEvid</a:t>
            </a:r>
            <a:r>
              <a:rPr lang="pt-BR" sz="1600" dirty="0"/>
              <a:t> </a:t>
            </a:r>
            <a:r>
              <a:rPr lang="pt-BR" sz="1600" dirty="0" err="1"/>
              <a:t>Based</a:t>
            </a:r>
            <a:r>
              <a:rPr lang="pt-BR" sz="1600" dirty="0"/>
              <a:t> </a:t>
            </a:r>
            <a:r>
              <a:rPr lang="pt-BR" sz="1600" dirty="0" err="1"/>
              <a:t>Ment</a:t>
            </a:r>
            <a:r>
              <a:rPr lang="pt-BR" sz="1600" dirty="0"/>
              <a:t> Health; 2011; </a:t>
            </a:r>
          </a:p>
          <a:p>
            <a:r>
              <a:rPr lang="pt-BR" sz="1600" dirty="0"/>
              <a:t>7) FAUCI, A. et al. Manual de Medicina de Harrison. Porto Alegre: AMG, 2011; </a:t>
            </a:r>
          </a:p>
          <a:p>
            <a:r>
              <a:rPr lang="pt-BR" sz="1600" dirty="0"/>
              <a:t>8) Costa RF, </a:t>
            </a:r>
            <a:r>
              <a:rPr lang="pt-BR" sz="1600" dirty="0" err="1"/>
              <a:t>Böhme</a:t>
            </a:r>
            <a:r>
              <a:rPr lang="pt-BR" sz="1600" dirty="0"/>
              <a:t> MTS. Avaliação morfológica no esporte. In: </a:t>
            </a:r>
            <a:r>
              <a:rPr lang="pt-BR" sz="1600" dirty="0" err="1"/>
              <a:t>Biezek</a:t>
            </a:r>
            <a:r>
              <a:rPr lang="pt-BR" sz="1600" dirty="0"/>
              <a:t> S, Alves LA, Guerra I. Estratégias de nutrição e suplementação no esporte. Barueri: Manole, 2005; </a:t>
            </a:r>
          </a:p>
          <a:p>
            <a:r>
              <a:rPr lang="pt-BR" sz="1600" dirty="0"/>
              <a:t>9) Costa RF. Composição corporal: avaliação </a:t>
            </a:r>
            <a:r>
              <a:rPr lang="pt-BR" sz="1600" dirty="0" err="1"/>
              <a:t>prárica</a:t>
            </a:r>
            <a:r>
              <a:rPr lang="pt-BR" sz="1600" dirty="0"/>
              <a:t>. In: </a:t>
            </a:r>
            <a:r>
              <a:rPr lang="pt-BR" sz="1600" dirty="0" err="1"/>
              <a:t>Hirschbruch</a:t>
            </a:r>
            <a:r>
              <a:rPr lang="pt-BR" sz="1600" dirty="0"/>
              <a:t> MD, Carvalho JR. Nutrição esportiva: uma visão </a:t>
            </a:r>
            <a:r>
              <a:rPr lang="pt-BR" sz="1600" dirty="0" err="1"/>
              <a:t>prárica</a:t>
            </a:r>
            <a:r>
              <a:rPr lang="pt-BR" sz="1600" dirty="0"/>
              <a:t>. 2ª ed. Barueri: Manole, 2008; </a:t>
            </a:r>
          </a:p>
          <a:p>
            <a:r>
              <a:rPr lang="pt-BR" sz="1600" dirty="0"/>
              <a:t>10) Jackson AS, Pollock ML, Ward A. </a:t>
            </a:r>
            <a:r>
              <a:rPr lang="pt-BR" sz="1600" dirty="0" err="1"/>
              <a:t>Generalized</a:t>
            </a:r>
            <a:r>
              <a:rPr lang="pt-BR" sz="1600" dirty="0"/>
              <a:t> </a:t>
            </a:r>
            <a:r>
              <a:rPr lang="pt-BR" sz="1600" dirty="0" err="1"/>
              <a:t>equations</a:t>
            </a:r>
            <a:r>
              <a:rPr lang="pt-BR" sz="1600" dirty="0"/>
              <a:t> for </a:t>
            </a:r>
            <a:r>
              <a:rPr lang="pt-BR" sz="1600" dirty="0" err="1"/>
              <a:t>predicting</a:t>
            </a:r>
            <a:r>
              <a:rPr lang="pt-BR" sz="1600" dirty="0"/>
              <a:t> </a:t>
            </a:r>
            <a:r>
              <a:rPr lang="pt-BR" sz="1600" dirty="0" err="1"/>
              <a:t>body</a:t>
            </a:r>
            <a:r>
              <a:rPr lang="pt-BR" sz="1600" dirty="0"/>
              <a:t> </a:t>
            </a:r>
            <a:r>
              <a:rPr lang="pt-BR" sz="1600" dirty="0" err="1"/>
              <a:t>density</a:t>
            </a:r>
            <a:r>
              <a:rPr lang="pt-BR" sz="1600" dirty="0"/>
              <a:t> </a:t>
            </a:r>
            <a:r>
              <a:rPr lang="pt-BR" sz="1600" dirty="0" err="1"/>
              <a:t>of</a:t>
            </a:r>
            <a:r>
              <a:rPr lang="pt-BR" sz="1600" dirty="0"/>
              <a:t> </a:t>
            </a:r>
            <a:r>
              <a:rPr lang="pt-BR" sz="1600" dirty="0" err="1"/>
              <a:t>women</a:t>
            </a:r>
            <a:r>
              <a:rPr lang="pt-BR" sz="1600" dirty="0"/>
              <a:t>. </a:t>
            </a:r>
            <a:r>
              <a:rPr lang="pt-BR" sz="1600" dirty="0" err="1"/>
              <a:t>Med</a:t>
            </a:r>
            <a:r>
              <a:rPr lang="pt-BR" sz="1600" dirty="0"/>
              <a:t> </a:t>
            </a:r>
            <a:r>
              <a:rPr lang="pt-BR" sz="1600" dirty="0" err="1"/>
              <a:t>Sci</a:t>
            </a:r>
            <a:r>
              <a:rPr lang="pt-BR" sz="1600" dirty="0"/>
              <a:t> Sports Exerc1980;12:175-82.; </a:t>
            </a:r>
          </a:p>
          <a:p>
            <a:r>
              <a:rPr lang="pt-BR" sz="1600" dirty="0"/>
              <a:t>11) </a:t>
            </a:r>
            <a:r>
              <a:rPr lang="pt-BR" sz="1600" dirty="0" err="1"/>
              <a:t>Durnin</a:t>
            </a:r>
            <a:r>
              <a:rPr lang="pt-BR" sz="1600" dirty="0"/>
              <a:t> JV, </a:t>
            </a:r>
            <a:r>
              <a:rPr lang="pt-BR" sz="1600" dirty="0" err="1"/>
              <a:t>Womersley</a:t>
            </a:r>
            <a:r>
              <a:rPr lang="pt-BR" sz="1600" dirty="0"/>
              <a:t> J. </a:t>
            </a:r>
            <a:r>
              <a:rPr lang="pt-BR" sz="1600" dirty="0" err="1"/>
              <a:t>Body</a:t>
            </a:r>
            <a:r>
              <a:rPr lang="pt-BR" sz="1600" dirty="0"/>
              <a:t> </a:t>
            </a:r>
            <a:r>
              <a:rPr lang="pt-BR" sz="1600" dirty="0" err="1"/>
              <a:t>fat</a:t>
            </a:r>
            <a:r>
              <a:rPr lang="pt-BR" sz="1600" dirty="0"/>
              <a:t> </a:t>
            </a:r>
            <a:r>
              <a:rPr lang="pt-BR" sz="1600" dirty="0" err="1"/>
              <a:t>assessed</a:t>
            </a:r>
            <a:r>
              <a:rPr lang="pt-BR" sz="1600" dirty="0"/>
              <a:t> </a:t>
            </a:r>
            <a:r>
              <a:rPr lang="pt-BR" sz="1600" dirty="0" err="1"/>
              <a:t>from</a:t>
            </a:r>
            <a:r>
              <a:rPr lang="pt-BR" sz="1600" dirty="0"/>
              <a:t> </a:t>
            </a:r>
            <a:r>
              <a:rPr lang="pt-BR" sz="1600" dirty="0" err="1"/>
              <a:t>body</a:t>
            </a:r>
            <a:r>
              <a:rPr lang="pt-BR" sz="1600" dirty="0"/>
              <a:t> </a:t>
            </a:r>
            <a:r>
              <a:rPr lang="pt-BR" sz="1600" dirty="0" err="1"/>
              <a:t>density</a:t>
            </a:r>
            <a:r>
              <a:rPr lang="pt-BR" sz="1600" dirty="0"/>
              <a:t> </a:t>
            </a:r>
            <a:r>
              <a:rPr lang="pt-BR" sz="1600" dirty="0" err="1"/>
              <a:t>and</a:t>
            </a:r>
            <a:r>
              <a:rPr lang="pt-BR" sz="1600" dirty="0"/>
              <a:t> its </a:t>
            </a:r>
            <a:r>
              <a:rPr lang="pt-BR" sz="1600" dirty="0" err="1"/>
              <a:t>estimation</a:t>
            </a:r>
            <a:r>
              <a:rPr lang="pt-BR" sz="1600" dirty="0"/>
              <a:t> </a:t>
            </a:r>
            <a:r>
              <a:rPr lang="pt-BR" sz="1600" dirty="0" err="1"/>
              <a:t>from</a:t>
            </a:r>
            <a:r>
              <a:rPr lang="pt-BR" sz="1600" dirty="0"/>
              <a:t> </a:t>
            </a:r>
            <a:r>
              <a:rPr lang="pt-BR" sz="1600" dirty="0" err="1"/>
              <a:t>skinfold</a:t>
            </a:r>
            <a:r>
              <a:rPr lang="pt-BR" sz="1600" dirty="0"/>
              <a:t> </a:t>
            </a:r>
            <a:r>
              <a:rPr lang="pt-BR" sz="1600" dirty="0" err="1"/>
              <a:t>thickness</a:t>
            </a:r>
            <a:r>
              <a:rPr lang="pt-BR" sz="1600" dirty="0"/>
              <a:t>: </a:t>
            </a:r>
            <a:r>
              <a:rPr lang="pt-BR" sz="1600" dirty="0" err="1"/>
              <a:t>measurements</a:t>
            </a:r>
            <a:r>
              <a:rPr lang="pt-BR" sz="1600" dirty="0"/>
              <a:t> </a:t>
            </a:r>
            <a:r>
              <a:rPr lang="pt-BR" sz="1600" dirty="0" err="1"/>
              <a:t>on</a:t>
            </a:r>
            <a:r>
              <a:rPr lang="pt-BR" sz="1600" dirty="0"/>
              <a:t> 481 </a:t>
            </a:r>
            <a:r>
              <a:rPr lang="pt-BR" sz="1600" dirty="0" err="1"/>
              <a:t>men</a:t>
            </a:r>
            <a:r>
              <a:rPr lang="pt-BR" sz="1600" dirty="0"/>
              <a:t> </a:t>
            </a:r>
            <a:r>
              <a:rPr lang="pt-BR" sz="1600" dirty="0" err="1"/>
              <a:t>and</a:t>
            </a:r>
            <a:r>
              <a:rPr lang="pt-BR" sz="1600" dirty="0"/>
              <a:t> </a:t>
            </a:r>
            <a:r>
              <a:rPr lang="pt-BR" sz="1600" dirty="0" err="1"/>
              <a:t>women</a:t>
            </a:r>
            <a:r>
              <a:rPr lang="pt-BR" sz="1600" dirty="0"/>
              <a:t> </a:t>
            </a:r>
            <a:r>
              <a:rPr lang="pt-BR" sz="1600" dirty="0" err="1"/>
              <a:t>aged</a:t>
            </a:r>
            <a:r>
              <a:rPr lang="pt-BR" sz="1600" dirty="0"/>
              <a:t> </a:t>
            </a:r>
            <a:r>
              <a:rPr lang="pt-BR" sz="1600" dirty="0" err="1"/>
              <a:t>from</a:t>
            </a:r>
            <a:r>
              <a:rPr lang="pt-BR" sz="1600" dirty="0"/>
              <a:t> 16 </a:t>
            </a:r>
            <a:r>
              <a:rPr lang="pt-BR" sz="1600" dirty="0" err="1"/>
              <a:t>to</a:t>
            </a:r>
            <a:r>
              <a:rPr lang="pt-BR" sz="1600" dirty="0"/>
              <a:t> 72 </a:t>
            </a:r>
            <a:r>
              <a:rPr lang="pt-BR" sz="1600" dirty="0" err="1"/>
              <a:t>years</a:t>
            </a:r>
            <a:r>
              <a:rPr lang="pt-BR" sz="1600" dirty="0"/>
              <a:t>. </a:t>
            </a:r>
            <a:r>
              <a:rPr lang="pt-BR" sz="1600" dirty="0" err="1"/>
              <a:t>Br</a:t>
            </a:r>
            <a:r>
              <a:rPr lang="pt-BR" sz="1600" dirty="0"/>
              <a:t> J Nutrição1974;32:77-97.  </a:t>
            </a:r>
          </a:p>
        </p:txBody>
      </p:sp>
    </p:spTree>
    <p:extLst>
      <p:ext uri="{BB962C8B-B14F-4D97-AF65-F5344CB8AC3E}">
        <p14:creationId xmlns:p14="http://schemas.microsoft.com/office/powerpoint/2010/main" val="162909328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ânico">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103</TotalTime>
  <Words>916</Words>
  <Application>Microsoft Office PowerPoint</Application>
  <PresentationFormat>Widescreen</PresentationFormat>
  <Paragraphs>43</Paragraphs>
  <Slides>18</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18</vt:i4>
      </vt:variant>
    </vt:vector>
  </HeadingPairs>
  <TitlesOfParts>
    <vt:vector size="22" baseType="lpstr">
      <vt:lpstr>Arial</vt:lpstr>
      <vt:lpstr>Calibri</vt:lpstr>
      <vt:lpstr>Garamond</vt:lpstr>
      <vt:lpstr>Orgânico</vt:lpstr>
      <vt:lpstr>THE BENEFITS OF PHYSICAL ACTIVITIES IN PATIENTS WITH DUAL DIAGNOSIS</vt:lpstr>
      <vt:lpstr>Statement of Potential Conflicts of Interest</vt:lpstr>
      <vt:lpstr>INTRODUCTION</vt:lpstr>
      <vt:lpstr>METHODS</vt:lpstr>
      <vt:lpstr>Apresentação do PowerPoint</vt:lpstr>
      <vt:lpstr>METHODS</vt:lpstr>
      <vt:lpstr>Apresentação do PowerPoint</vt:lpstr>
      <vt:lpstr>RESULTS</vt:lpstr>
      <vt:lpstr>Apresentação do PowerPoint</vt:lpstr>
      <vt:lpstr>RESULTS</vt:lpstr>
      <vt:lpstr>Apresentação do PowerPoint</vt:lpstr>
      <vt:lpstr>RESULTS</vt:lpstr>
      <vt:lpstr>Apresentação do PowerPoint</vt:lpstr>
      <vt:lpstr>RESULTS</vt:lpstr>
      <vt:lpstr>Apresentação do PowerPoint</vt:lpstr>
      <vt:lpstr>CONCLUSIONS</vt:lpstr>
      <vt:lpstr>REFERENCES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DIAGNOSIS AND TREATMENT: THE EXPERIENCE OF A MULTIPROFESSIONAL TEAM IN MENTAL HEALTH</dc:title>
  <dc:creator>Computador</dc:creator>
  <cp:lastModifiedBy>Julio Gois</cp:lastModifiedBy>
  <cp:revision>13</cp:revision>
  <dcterms:created xsi:type="dcterms:W3CDTF">2018-04-11T20:06:21Z</dcterms:created>
  <dcterms:modified xsi:type="dcterms:W3CDTF">2018-04-12T14:19:09Z</dcterms:modified>
</cp:coreProperties>
</file>