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1" r:id="rId2"/>
    <p:sldId id="285" r:id="rId3"/>
    <p:sldId id="291" r:id="rId4"/>
    <p:sldId id="290" r:id="rId5"/>
    <p:sldId id="286" r:id="rId6"/>
    <p:sldId id="282" r:id="rId7"/>
    <p:sldId id="283" r:id="rId8"/>
    <p:sldId id="284" r:id="rId9"/>
    <p:sldId id="287" r:id="rId10"/>
    <p:sldId id="288" r:id="rId11"/>
    <p:sldId id="289" r:id="rId12"/>
    <p:sldId id="256" r:id="rId13"/>
    <p:sldId id="257" r:id="rId14"/>
    <p:sldId id="258" r:id="rId15"/>
    <p:sldId id="273" r:id="rId16"/>
    <p:sldId id="274" r:id="rId17"/>
    <p:sldId id="267" r:id="rId18"/>
    <p:sldId id="268" r:id="rId19"/>
    <p:sldId id="269" r:id="rId20"/>
    <p:sldId id="270" r:id="rId21"/>
    <p:sldId id="259" r:id="rId22"/>
    <p:sldId id="263" r:id="rId23"/>
    <p:sldId id="260" r:id="rId24"/>
    <p:sldId id="264" r:id="rId25"/>
    <p:sldId id="261" r:id="rId26"/>
    <p:sldId id="265" r:id="rId27"/>
    <p:sldId id="278" r:id="rId28"/>
    <p:sldId id="279" r:id="rId29"/>
    <p:sldId id="280" r:id="rId30"/>
    <p:sldId id="262" r:id="rId31"/>
    <p:sldId id="271" r:id="rId32"/>
    <p:sldId id="276" r:id="rId33"/>
    <p:sldId id="275" r:id="rId34"/>
    <p:sldId id="272" r:id="rId35"/>
    <p:sldId id="266" r:id="rId3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94671" autoAdjust="0"/>
  </p:normalViewPr>
  <p:slideViewPr>
    <p:cSldViewPr>
      <p:cViewPr varScale="1">
        <p:scale>
          <a:sx n="69" d="100"/>
          <a:sy n="69" d="100"/>
        </p:scale>
        <p:origin x="-134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8E23-72E8-45D0-A7D9-C6571EC2C973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6019-143D-4387-888A-8126AF5FCA0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8E23-72E8-45D0-A7D9-C6571EC2C973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6019-143D-4387-888A-8126AF5FCA0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8E23-72E8-45D0-A7D9-C6571EC2C973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6019-143D-4387-888A-8126AF5FCA0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8E23-72E8-45D0-A7D9-C6571EC2C973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6019-143D-4387-888A-8126AF5FCA0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8E23-72E8-45D0-A7D9-C6571EC2C973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6019-143D-4387-888A-8126AF5FCA0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8E23-72E8-45D0-A7D9-C6571EC2C973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6019-143D-4387-888A-8126AF5FCA0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8E23-72E8-45D0-A7D9-C6571EC2C973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6019-143D-4387-888A-8126AF5FCA0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8E23-72E8-45D0-A7D9-C6571EC2C973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6019-143D-4387-888A-8126AF5FCA0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8E23-72E8-45D0-A7D9-C6571EC2C973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ACA6019-143D-4387-888A-8126AF5FCA09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8E23-72E8-45D0-A7D9-C6571EC2C973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6019-143D-4387-888A-8126AF5FCA0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8E23-72E8-45D0-A7D9-C6571EC2C973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6019-143D-4387-888A-8126AF5FCA0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C458E23-72E8-45D0-A7D9-C6571EC2C973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ACA6019-143D-4387-888A-8126AF5FCA09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79512" y="1628800"/>
            <a:ext cx="8784976" cy="1938992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002060"/>
                </a:solidFill>
                <a:latin typeface="Arial Rounded MT Bold" pitchFamily="34" charset="0"/>
                <a:cs typeface="Arial" pitchFamily="34" charset="0"/>
              </a:rPr>
              <a:t>CURSO DE FORMAÇÃO DE TERAPEUTAS EM DEPENDÊNCIA QUÍMICA - 2014</a:t>
            </a:r>
            <a:endParaRPr lang="pt-BR" sz="4000" b="1" dirty="0">
              <a:solidFill>
                <a:srgbClr val="002060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372200" y="6093296"/>
            <a:ext cx="2422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rgbClr val="002060"/>
                </a:solidFill>
                <a:latin typeface="Arial Rounded MT Bold" pitchFamily="34" charset="0"/>
                <a:cs typeface="Arial" pitchFamily="34" charset="0"/>
              </a:rPr>
              <a:t>Dr Jorge Jaber</a:t>
            </a:r>
            <a:endParaRPr lang="pt-BR" sz="2400" b="1" dirty="0">
              <a:solidFill>
                <a:srgbClr val="002060"/>
              </a:solidFill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251520" y="1268760"/>
            <a:ext cx="8640960" cy="3947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BR" sz="2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CLÍNICA JORGE JABER </a:t>
            </a: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atua na prevenção e tratamento da saúde mental envolvendo quatro áreas interligadas: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1. Prevenção 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2. Tratamento 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3. Ensino 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4. Pesquisa </a:t>
            </a:r>
          </a:p>
          <a:p>
            <a:pPr algn="just">
              <a:lnSpc>
                <a:spcPct val="150000"/>
              </a:lnSpc>
            </a:pPr>
            <a:endParaRPr lang="pt-BR" sz="23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18" name="Picture 2" descr="http://www.clinicajorgejaber.com.br/imagens/albuns/clinica/_IKA36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996952"/>
            <a:ext cx="4932040" cy="3265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1422364_429558217167670_151655492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1628800"/>
            <a:ext cx="3168352" cy="3731434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23528" y="5517232"/>
            <a:ext cx="849694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HÁ 3 ANOS A </a:t>
            </a:r>
            <a:r>
              <a:rPr lang="pt-BR" sz="2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CLÍNICA JORGE JABER </a:t>
            </a:r>
            <a:r>
              <a:rPr lang="pt-BR" sz="2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EM PARCERIA COM A </a:t>
            </a:r>
            <a:r>
              <a:rPr lang="pt-BR" sz="2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ABRAD</a:t>
            </a:r>
            <a:r>
              <a:rPr lang="pt-BR" sz="2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VÊM PROMOVENDO CURSOS E EVENTOS.</a:t>
            </a:r>
          </a:p>
        </p:txBody>
      </p:sp>
      <p:sp>
        <p:nvSpPr>
          <p:cNvPr id="6" name="Retângulo 5"/>
          <p:cNvSpPr/>
          <p:nvPr/>
        </p:nvSpPr>
        <p:spPr>
          <a:xfrm>
            <a:off x="179512" y="692696"/>
            <a:ext cx="864096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BR" sz="2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CLÍNICA JORGE JABER </a:t>
            </a:r>
            <a:r>
              <a:rPr lang="pt-BR" sz="2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MINISTRA O CURSO DE FORMAÇÃO DE TERAPEUTAS EM DEPENDÊNCIA QUÍMICA HÁ 30 ANOS.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51520" y="836712"/>
            <a:ext cx="8640960" cy="681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3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PARA O ALUNO MANTER-SE ATUALIZADO, É NECESSÁRIO QUE ACESSE CONSTANTEMENTE O </a:t>
            </a:r>
            <a:r>
              <a:rPr lang="pt-BR" sz="23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FACEBOOK: ALEGRIA SEM RESSACA.</a:t>
            </a:r>
          </a:p>
          <a:p>
            <a:pPr algn="just"/>
            <a:endParaRPr lang="pt-BR" sz="2300" b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2300" b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23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WWW.FACEBOOK.COM/ALEGRIASEMRESSACA</a:t>
            </a:r>
          </a:p>
          <a:p>
            <a:pPr algn="just"/>
            <a:endParaRPr lang="pt-BR" sz="23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23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23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TODA SEMANA O ALUNO DEVERÁ CONSULTAR O SITE DA CLÍNICA JORGE JABER PARA TER ACESSO ÀS AULAS QUE SERÃO DISPONIBILIZADAS COM ANTECEDÊNCIA.</a:t>
            </a:r>
          </a:p>
          <a:p>
            <a:pPr algn="just"/>
            <a:endParaRPr lang="pt-BR" sz="23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23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WWW.CLINICAJORGEJABER.COM.BR</a:t>
            </a:r>
          </a:p>
          <a:p>
            <a:pPr algn="just"/>
            <a:endParaRPr lang="pt-BR" sz="23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23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23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BR" sz="23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620688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PARA ESTAR APTO A RECEBER O CERTIFICADO DE CONCLUSÃO, O ALUNO DEVERÁ:</a:t>
            </a:r>
          </a:p>
          <a:p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TER PRESENÇA DE 75% NAS AULAS TEÓRICAS</a:t>
            </a:r>
          </a:p>
          <a:p>
            <a:pPr>
              <a:buFont typeface="Wingdings" pitchFamily="2" charset="2"/>
              <a:buChar char="§"/>
            </a:pPr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32 HORAS DE ESTÁGIO SUPERVISIONADO NA CCBT OU NA CLÍNICA JORGE JABER </a:t>
            </a:r>
          </a:p>
          <a:p>
            <a:pPr>
              <a:buFont typeface="Wingdings" pitchFamily="2" charset="2"/>
              <a:buChar char="§"/>
            </a:pPr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endParaRPr lang="pt-BR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62" name="Picture 2" descr="http://www.clinicajorgejaber.com.br/imagens/albuns/clinica/_IKA31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356992"/>
            <a:ext cx="3744416" cy="2479062"/>
          </a:xfrm>
          <a:prstGeom prst="rect">
            <a:avLst/>
          </a:prstGeom>
          <a:noFill/>
        </p:spPr>
      </p:pic>
      <p:sp>
        <p:nvSpPr>
          <p:cNvPr id="4" name="CaixaDeTexto 3"/>
          <p:cNvSpPr txBox="1"/>
          <p:nvPr/>
        </p:nvSpPr>
        <p:spPr>
          <a:xfrm>
            <a:off x="1475656" y="6093296"/>
            <a:ext cx="6852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 smtClean="0">
                <a:solidFill>
                  <a:srgbClr val="002060"/>
                </a:solidFill>
                <a:latin typeface="Arial Rounded MT Bold" pitchFamily="34" charset="0"/>
              </a:rPr>
              <a:t>WWW.CLINICAJORGEJABER.COM.BR</a:t>
            </a:r>
            <a:endParaRPr lang="pt-BR" sz="28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11560" y="692696"/>
            <a:ext cx="7817205" cy="581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1º Bimestre: 17 de março a 28 de abril</a:t>
            </a:r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17/03	-  Aula Inaugural	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-  Apresentação do Curso               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24/03	-  As Dimensões Básicas do Aconselhamento	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31/03	- Dependência Química; Tolerância/Abuso        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- Diagnósticos e Critérios 	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07/04	- Tratamento da Dependência Química		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- Aspectos Psicológicos / Mecanismos de Defesa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14/04 	- 12 Passos / Modelo Minnesota	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28/04	- Grupo de Mútua Ajuda / 12 Passos</a:t>
            </a:r>
            <a:endParaRPr lang="pt-BR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95536" y="620688"/>
            <a:ext cx="8534327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2º Bimestre: 05 de maio a 30 de junho </a:t>
            </a:r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05/05	- Espiritualidade e Dependência Química     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12/05 	- Avaliação do Paciente / </a:t>
            </a:r>
            <a:r>
              <a:rPr lang="pt-BR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Anamnese</a:t>
            </a: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19/05 - Cérebro; local de atuação das drogas no organismo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26/05	- Álcool e Alcoolismo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02/06	- Drogas Estimulantes e sua ação no cérebro	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(cocaína, </a:t>
            </a:r>
            <a:r>
              <a:rPr lang="pt-BR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crack</a:t>
            </a: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anfetaminas, </a:t>
            </a:r>
            <a:r>
              <a:rPr lang="pt-BR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ecstasy</a:t>
            </a: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	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09/06	- Drogas Depressoras e sua ação no cérebro	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(ópio, morfina, heroína, tranquilizantes, barbitúricos)</a:t>
            </a:r>
          </a:p>
          <a:p>
            <a:pPr>
              <a:lnSpc>
                <a:spcPct val="150000"/>
              </a:lnSpc>
            </a:pPr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95536" y="620688"/>
            <a:ext cx="853432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2º Bimestre: 05 de maio a 30 de junho </a:t>
            </a:r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16/06	- Drogas Alucinógenas e sua ação no cérebro	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(LSD, maconha, Santo Daime, chás alucinógenos)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23/06	- Tabagismo	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30/06	- Emergência no Uso de Drogas		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- Problemas Médicos</a:t>
            </a:r>
          </a:p>
          <a:p>
            <a:endParaRPr lang="pt-BR" sz="2400" b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t-B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FÉRIAS: 01 de julho a 31 de julho</a:t>
            </a:r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95536" y="620688"/>
            <a:ext cx="8534327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3º Bimestre: 04 de agosto a 29 de setembro</a:t>
            </a:r>
          </a:p>
          <a:p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04/08	- Prevenção ao uso / abuso de Drogas	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11/08	- Internação Voluntária e Involuntária	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18/08	- PIT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25/08	- Tratamento Farmacológico	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01/09	- Tratamento Ambulatorial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08/09	- Entrevista Motivacional	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15/09	- Terapia Cognitiva Comportamental	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22/09	- Terapia de Grupo	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29/09	- Codependência / Terapia Familiar</a:t>
            </a:r>
          </a:p>
          <a:p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t-BR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95536" y="620688"/>
            <a:ext cx="8534327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4º Bimestre: 06 de outubro a 08 de dezembro </a:t>
            </a:r>
          </a:p>
          <a:p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06/10	- A Ética no Aconselhamento	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- A importância do Conselheiro trabalhando em Equipe Multidisciplinar		 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13/10	- DS, Tarefas e Tarefas Específicas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20/10	- Dependência Química e Comorbidades Psiquiátricas	- Dependência Química e </a:t>
            </a: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Transtornos </a:t>
            </a: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Personalidade</a:t>
            </a:r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27/10	- Sexualidade e Dependência Química	 </a:t>
            </a:r>
          </a:p>
          <a:p>
            <a:pPr>
              <a:lnSpc>
                <a:spcPct val="150000"/>
              </a:lnSpc>
            </a:pPr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pt-BR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95536" y="620688"/>
            <a:ext cx="8534327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4º Bimestre: 06 de outubro a 08 de dezembro </a:t>
            </a:r>
          </a:p>
          <a:p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03/11	- Dependência Química na Infância e na Adolescência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10/11	- Modelo </a:t>
            </a:r>
            <a:r>
              <a:rPr lang="pt-BR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Matrix</a:t>
            </a: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 Comunidade Terapêutica.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17/11	- Recaída / Prevenção de Recaídas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24/11	- Prevenção do uso na sociedade civil.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01/12	- Avaliação Final / Prevenção com Banda Alegria Sem Ressaca</a:t>
            </a: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08/12 – Festa de Encerramento e Entrega dos Certificados</a:t>
            </a:r>
          </a:p>
          <a:p>
            <a:pPr>
              <a:lnSpc>
                <a:spcPct val="150000"/>
              </a:lnSpc>
            </a:pPr>
            <a:endParaRPr lang="pt-B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pt-BR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4034" name="Picture 2" descr="Saiba ma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5445224"/>
            <a:ext cx="1619250" cy="1171575"/>
          </a:xfrm>
          <a:prstGeom prst="rect">
            <a:avLst/>
          </a:prstGeom>
          <a:noFill/>
        </p:spPr>
      </p:pic>
      <p:pic>
        <p:nvPicPr>
          <p:cNvPr id="44036" name="Picture 4" descr="Página Inicial"/>
          <p:cNvPicPr>
            <a:picLocks noChangeAspect="1" noChangeArrowheads="1"/>
          </p:cNvPicPr>
          <p:nvPr/>
        </p:nvPicPr>
        <p:blipFill>
          <a:blip r:embed="rId3" cstate="print">
            <a:lum bright="-20000" contrast="-20000"/>
          </a:blip>
          <a:srcRect/>
          <a:stretch>
            <a:fillRect/>
          </a:stretch>
        </p:blipFill>
        <p:spPr bwMode="auto">
          <a:xfrm>
            <a:off x="899592" y="5589240"/>
            <a:ext cx="1714500" cy="628651"/>
          </a:xfrm>
          <a:prstGeom prst="rect">
            <a:avLst/>
          </a:prstGeom>
          <a:noFill/>
        </p:spPr>
      </p:pic>
      <p:pic>
        <p:nvPicPr>
          <p:cNvPr id="5" name="Imagem 4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6228184" y="5445224"/>
            <a:ext cx="2143125" cy="9512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979712" y="484161"/>
            <a:ext cx="4562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WWW.ABRADONLINE.ORG.BR</a:t>
            </a:r>
            <a:endParaRPr lang="pt-BR" sz="2400" b="1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305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58017" y="1196752"/>
            <a:ext cx="82089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ABRAD - Associação Brasileira de Alcoolismo e Drogas</a:t>
            </a:r>
            <a:r>
              <a:rPr lang="pt-BR" sz="240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é uma instituição sem fins lucrativos, que visa à promoção do conhecimento, da prevenção e tratamento dos problemas relacionados ao uso, abuso e dependência do álcool e outras drogas. Tem, também, como objetivo o ensino e a pesquisa sobre a matéria, favorecendo a qualificação e aperfeiçoamento de seus associados e de profissionais interessados. </a:t>
            </a:r>
          </a:p>
          <a:p>
            <a:pPr algn="just"/>
            <a:r>
              <a:rPr lang="pt-BR" sz="240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240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ABRAD</a:t>
            </a:r>
            <a:r>
              <a:rPr lang="pt-BR" sz="240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foi criada por profissionais das mais diversas áreas, com a finalidade de promover a discussão e o debate sobre questões relacionadas às drogas de forma multidisciplinar.</a:t>
            </a: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219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13334" y="1503362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pt-BR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Formar 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multiplicadores de informação das questões relacionadas ao uso e abuso de álcool e outras drogas</a:t>
            </a:r>
            <a:r>
              <a:rPr lang="pt-BR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/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998466" y="764704"/>
            <a:ext cx="3616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OBJETIVOS</a:t>
            </a:r>
            <a:r>
              <a:rPr lang="pt-BR" sz="4000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</p:txBody>
      </p:sp>
      <p:pic>
        <p:nvPicPr>
          <p:cNvPr id="1026" name="Picture 2" descr="C:\Users\Angela\Desktop\Arquivos CJJ e JJ\IMAGENS\Ágata 5\Internet\264733_405465116169254_1276407891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73" y="2780928"/>
            <a:ext cx="5604634" cy="37393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8938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67944" y="1772816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Fomentar recursos comunitários na prevenção ao abuso e dependência de álcool e drogas; </a:t>
            </a:r>
            <a:endParaRPr lang="pt-BR" sz="2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971600" y="914817"/>
            <a:ext cx="3616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OBJETIVOS</a:t>
            </a:r>
            <a:r>
              <a:rPr lang="pt-BR" sz="4000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887" y="2706302"/>
            <a:ext cx="2921074" cy="39110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4778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1520" y="1505973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Sensibilizar a comunidade a respeito dos prejuízos à saúde causados pelas substâncias químicas que determinam a dependência.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971600" y="764704"/>
            <a:ext cx="3616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OBJETIVOS</a:t>
            </a:r>
            <a:r>
              <a:rPr lang="pt-BR" sz="4000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706302"/>
            <a:ext cx="4863523" cy="36476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1945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55576" y="908720"/>
            <a:ext cx="765889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ESTRUTURA (BIÊNIO 2014/2015):</a:t>
            </a:r>
          </a:p>
          <a:p>
            <a:endParaRPr lang="pt-BR" sz="3200" b="1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0" y="1868661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Presidente:  Dr. Jorge  </a:t>
            </a:r>
            <a:r>
              <a:rPr lang="pt-BR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Jaber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Vice-Presidente:   Dr. Francisco Sant’Anna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Diretor Geral Administrativo-Financeiro:  Antônio Tomé 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Diretor Geral de Marketing :   </a:t>
            </a:r>
            <a:r>
              <a:rPr lang="pt-BR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Angela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Hollanda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Diretor Geral de Empresas e Clínicas : Arlete </a:t>
            </a:r>
            <a:r>
              <a:rPr lang="pt-BR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Jannuzzi</a:t>
            </a: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157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55576" y="908720"/>
            <a:ext cx="765889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ESTRUTURA (BIÊNIO 2014/2015):</a:t>
            </a:r>
          </a:p>
          <a:p>
            <a:endParaRPr lang="pt-BR" sz="3200" b="1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0" y="1831351"/>
            <a:ext cx="9144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Diretor Geral de Projetos e Atividades </a:t>
            </a:r>
            <a:r>
              <a:rPr lang="pt-BR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Comunitárias: João Pena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Diretor Adjunto de Projetos e </a:t>
            </a:r>
            <a:r>
              <a:rPr lang="pt-BR" sz="22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Ativ</a:t>
            </a:r>
            <a:r>
              <a:rPr lang="pt-BR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Comunitárias: Dr Oscar Cox</a:t>
            </a:r>
            <a:endParaRPr lang="pt-BR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sz="2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Diretor Geral de Relações </a:t>
            </a:r>
            <a:r>
              <a:rPr lang="pt-BR" sz="23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Institucionais: Mina </a:t>
            </a:r>
            <a:r>
              <a:rPr lang="pt-BR" sz="23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Carakushnsky</a:t>
            </a:r>
            <a:endParaRPr lang="pt-BR" sz="23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sz="23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Diretor </a:t>
            </a:r>
            <a:r>
              <a:rPr lang="pt-BR" sz="2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Geral Científico e </a:t>
            </a:r>
            <a:r>
              <a:rPr lang="pt-BR" sz="23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Educacional:  </a:t>
            </a:r>
            <a:r>
              <a:rPr lang="pt-BR" sz="2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Osvaldo </a:t>
            </a:r>
            <a:r>
              <a:rPr lang="pt-BR" sz="23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Saide </a:t>
            </a:r>
            <a:endParaRPr lang="pt-BR" sz="23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sz="2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Diretor Adjunto Científico e </a:t>
            </a:r>
            <a:r>
              <a:rPr lang="pt-BR" sz="23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Educacional: </a:t>
            </a:r>
            <a:r>
              <a:rPr lang="pt-BR" sz="2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Alessandro Alves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endParaRPr lang="pt-BR" sz="23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60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-20" y="1052736"/>
            <a:ext cx="9144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LINHAS DE AJUDA   </a:t>
            </a:r>
            <a:endParaRPr lang="pt-BR" sz="24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Câmara Comunitária da Barra da </a:t>
            </a:r>
            <a:r>
              <a:rPr lang="pt-BR" sz="2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Tijuca:</a:t>
            </a:r>
          </a:p>
          <a:p>
            <a:endParaRPr lang="pt-BR" sz="24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Endereço: </a:t>
            </a:r>
            <a:r>
              <a:rPr lang="pt-BR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Marechal Lott, 135 - Parque das Rosas</a:t>
            </a:r>
          </a:p>
          <a:p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Barra da Tijuca - Rio de Janeiro - RJ</a:t>
            </a:r>
          </a:p>
          <a:p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Telefone: (21) 3325-2323</a:t>
            </a:r>
          </a:p>
          <a:p>
            <a:endParaRPr lang="pt-BR" sz="24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Atendimento 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ambulatorial gratuito com hora </a:t>
            </a:r>
            <a:r>
              <a:rPr lang="pt-BR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marcada - DQ</a:t>
            </a: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2. Grupo Familiares de DQ:</a:t>
            </a: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Toda 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5ª feira, das 19:00 às 21:00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097708"/>
            <a:ext cx="1847850" cy="8667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0059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-20" y="1052736"/>
            <a:ext cx="9144000" cy="5563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2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Alcoólicos Anônimos </a:t>
            </a:r>
            <a:endParaRPr lang="pt-BR" sz="2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www.alcoolicosanonimos.org.br</a:t>
            </a:r>
          </a:p>
          <a:p>
            <a:pPr>
              <a:lnSpc>
                <a:spcPct val="150000"/>
              </a:lnSpc>
            </a:pPr>
            <a:endParaRPr lang="pt-BR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2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Narcóticos Anônimos</a:t>
            </a: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www.na.org.br</a:t>
            </a: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pt-BR" sz="15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2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Grupos </a:t>
            </a:r>
            <a:r>
              <a:rPr lang="pt-BR" sz="2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Familiares </a:t>
            </a:r>
            <a:r>
              <a:rPr lang="pt-BR" sz="2400" b="1" u="sng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Al-Anon</a:t>
            </a:r>
            <a:endParaRPr lang="pt-BR" sz="24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www.al-anon.org.br</a:t>
            </a: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pt-BR" sz="15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2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Grupos </a:t>
            </a:r>
            <a:r>
              <a:rPr lang="pt-BR" sz="2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Familiares </a:t>
            </a:r>
            <a:r>
              <a:rPr lang="pt-BR" sz="2400" b="1" u="sng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Nar-Anon</a:t>
            </a:r>
            <a:endParaRPr lang="pt-BR" sz="2400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www.naranon.org.br</a:t>
            </a: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://www.eslesaa.com.br/a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88740"/>
            <a:ext cx="1512168" cy="15121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antoafonsorj.com.br/site/images/stories/noticias/nar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413" y="4869160"/>
            <a:ext cx="1830508" cy="16109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1584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1644" y="1268760"/>
            <a:ext cx="9252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ATIVIDADES DESENVOLVIDAS EM 2013:</a:t>
            </a:r>
            <a:endParaRPr lang="pt-BR" sz="32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9512" y="2204864"/>
            <a:ext cx="9109225" cy="43704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DE FORMAÇÃO DE TERAPEUTAS EM DEPENDÊNCIA QUÍMICA</a:t>
            </a:r>
          </a:p>
          <a:p>
            <a:pPr marL="285750" indent="-285750">
              <a:buFontTx/>
              <a:buChar char="-"/>
            </a:pPr>
            <a:endParaRPr lang="pt-BR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DE 12 PASSOS</a:t>
            </a:r>
          </a:p>
          <a:p>
            <a:pPr marL="285750" indent="-285750">
              <a:buFontTx/>
              <a:buChar char="-"/>
            </a:pPr>
            <a:endParaRPr lang="pt-BR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DE ACOMPANHANTE DE DQ</a:t>
            </a:r>
          </a:p>
          <a:p>
            <a:pPr marL="285750" indent="-285750">
              <a:buFontTx/>
              <a:buChar char="-"/>
            </a:pPr>
            <a:endParaRPr lang="pt-BR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SEMINÁRIO DA PREVENÇÃO</a:t>
            </a:r>
          </a:p>
          <a:p>
            <a:pPr marL="285750" indent="-285750">
              <a:buFontTx/>
              <a:buChar char="-"/>
            </a:pPr>
            <a:endParaRPr lang="pt-BR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SESSÃO PIPOCA</a:t>
            </a:r>
          </a:p>
          <a:p>
            <a:pPr marL="285750" indent="-285750">
              <a:buFontTx/>
              <a:buChar char="-"/>
            </a:pPr>
            <a:endParaRPr lang="pt-BR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FESTIVAL DA RECUPERAÇÃO</a:t>
            </a:r>
          </a:p>
          <a:p>
            <a:pPr marL="285750" indent="-285750">
              <a:buFontTx/>
              <a:buChar char="-"/>
            </a:pPr>
            <a:endParaRPr lang="pt-B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PARTICIPAÇÃO NO CURSO DO IAB (AULA MAGNA DR JORGE JABER)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59523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375" y="779855"/>
            <a:ext cx="4504623" cy="337846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8468"/>
            <a:ext cx="4639376" cy="347953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-1754" y="1268760"/>
            <a:ext cx="4427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SESSÃO PIPOCA</a:t>
            </a:r>
          </a:p>
          <a:p>
            <a:pPr algn="ctr"/>
            <a:r>
              <a:rPr lang="pt-BR" sz="3600" b="1" dirty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CCBT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376" y="3378468"/>
            <a:ext cx="4504623" cy="34956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5276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1006267"/>
            <a:ext cx="9252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ATIVIDADES DESENVOLVIDAS EM 2013:</a:t>
            </a:r>
            <a:endParaRPr lang="pt-BR" sz="32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9512" y="1772816"/>
            <a:ext cx="8800358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PARTICIPAÇÃO NO CONSELHO ESTADUAL DE POLÍTICAS SOBRE </a:t>
            </a:r>
          </a:p>
          <a:p>
            <a:pPr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DROGAS - CEPOPD – RJ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PARTICIPAÇÃO </a:t>
            </a:r>
            <a:r>
              <a:rPr lang="pt-BR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CONSELHO MUNICIPAL ANTIDROGAS </a:t>
            </a: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COMAD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PALESTRAS EM GRUPO DE MÚTUA AJUDA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PALESTRAS EM INSTITUIÇÕES RELIGIOSAS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PALESTRAS EM EMPRESAS – CASA DA MOEDA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PALESTRAS EM ESCOLAS – NOTREDAME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ATENDIMENTO GRATUITO À DQ NA CCBT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ATENDIMENTO GRATUITO A FAMILIARES DE DQ NA CCBT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TREINAMENTO DE ALUNOS NA CCBT</a:t>
            </a:r>
            <a:endParaRPr lang="pt-B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pt-BR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09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1471"/>
            <a:ext cx="4572000" cy="4481065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624" y="2461471"/>
            <a:ext cx="4247376" cy="4389155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-1754" y="1268760"/>
            <a:ext cx="8966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FESTIVAL DA RECUPERAÇÃO</a:t>
            </a:r>
            <a:endParaRPr lang="pt-BR" sz="36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758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1006267"/>
            <a:ext cx="9252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ATIVIDADES DESENVOLVIDAS EM 2013:</a:t>
            </a:r>
            <a:endParaRPr lang="pt-BR" sz="32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53543" y="1772816"/>
            <a:ext cx="8901348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ATENDIMENTO JUNTO À PREFEITURA NA CRACOLÂNDIA – RJ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ATENDIMENTOS NOS HOSPITAIS AOS PACIENTES RETIRADAS 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DA CRACOLÂNDIA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APRESENTAÇÃO </a:t>
            </a:r>
            <a:r>
              <a:rPr lang="pt-BR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TRABALHO OPERAÇÃO ÁGATA NO 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CONGRESSO EUROPEU E NO CONGRESSO BRASILEIRO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10º </a:t>
            </a:r>
            <a:r>
              <a:rPr lang="pt-BR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DESFILE DA BANDA ALEGRIA SEM RESSACA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t-BR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FACEBOOK ALEGRIA SEM RESSACA COM MAIS DE 5 MIL MEMBROS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t-BR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FILIAÇÃO À WFAD – WORLD FEDERATION AGAINST </a:t>
            </a: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DRUGS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ACORDO COM A INSTITUIÇÃO ARGENTINA – FUNDAÇÃO GRADIVA</a:t>
            </a:r>
          </a:p>
        </p:txBody>
      </p:sp>
    </p:spTree>
    <p:extLst>
      <p:ext uri="{BB962C8B-B14F-4D97-AF65-F5344CB8AC3E}">
        <p14:creationId xmlns="" xmlns:p14="http://schemas.microsoft.com/office/powerpoint/2010/main" val="149931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6995"/>
            <a:ext cx="7622422" cy="4316735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225" y="836712"/>
            <a:ext cx="5438775" cy="1944216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611560" y="1268760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WFAD</a:t>
            </a:r>
            <a:endParaRPr lang="pt-BR" sz="36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7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079" y="908720"/>
            <a:ext cx="89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BANDA ALEGRIA SEM RESSACA </a:t>
            </a:r>
            <a:endParaRPr lang="pt-BR" sz="36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4100" name="Picture 4" descr="https://fbcdn-sphotos-b-a.akamaihd.net/hphotos-ak-ash3/t1.0-9/1939515_833147680034557_442257469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348880"/>
            <a:ext cx="6048672" cy="40324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930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079" y="908720"/>
            <a:ext cx="89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BANDA ALEGRIA SEM RESSACA </a:t>
            </a:r>
            <a:endParaRPr lang="pt-BR" sz="36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5" name="Picture 2" descr="https://fbcdn-sphotos-g-a.akamaihd.net/hphotos-ak-prn2/t1/1508599_816491751701764_346488135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20994"/>
            <a:ext cx="3185592" cy="42474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fbcdn-sphotos-b-a.akamaihd.net/hphotos-ak-ash4/t1.0-9/1623726_833146920034633_32754621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636912"/>
            <a:ext cx="4624383" cy="33843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1264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079" y="908720"/>
            <a:ext cx="89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BANDA ALEGRIA SEM RESSACA </a:t>
            </a:r>
            <a:endParaRPr lang="pt-BR" sz="36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7175" name="Picture 7" descr="C:\Users\Angela\Downloads\IMG_66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695" y="3212977"/>
            <a:ext cx="4355976" cy="33225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fbcdn-sphotos-e-a.akamaihd.net/hphotos-ak-frc1/t1.0-9/1925250_834025639946761_1757720401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17" y="3212977"/>
            <a:ext cx="4098659" cy="33225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1044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-54107" y="713879"/>
            <a:ext cx="9252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ATIVIDADES DESENVOLVIDAS EM 2013:</a:t>
            </a:r>
            <a:endParaRPr lang="pt-BR" sz="32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76770" y="1412776"/>
            <a:ext cx="8990457" cy="142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INÚMERAS REPORTAGENS E ENTREVISTAS: O GLOBO, EXTRA, O DIA, ÉPOCA, TV GLOBO, ESPORTE TV, SBT, RECORD, RÁDIOS NACIONAIS: GLOBO, TUPI, ROQUETE PINTO E OUTROS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068960"/>
            <a:ext cx="4824536" cy="3600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3471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-54107" y="713879"/>
            <a:ext cx="83763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ATIVIDADES PREVISTAS PARA 2014:</a:t>
            </a:r>
            <a:endParaRPr lang="pt-BR" sz="32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83727" y="1310333"/>
            <a:ext cx="87437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pt-BR" sz="20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PARTICIPAÇÃO NO CONSELHO ESTADUAL DE POLÍTICAS SOBRE    DROGAS – CEPOPD - RJ</a:t>
            </a:r>
            <a:endParaRPr lang="pt-B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://download.rj.gov.br/imagens/19/70/67/19706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203" y="2996952"/>
            <a:ext cx="4476750" cy="33623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5196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-54107" y="713879"/>
            <a:ext cx="83763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ATIVIDADES PREVISTAS PARA 2014:</a:t>
            </a:r>
            <a:endParaRPr lang="pt-BR" sz="32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17549" y="1036559"/>
            <a:ext cx="8743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pt-BR" sz="20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PARTICIPAÇÃO NO CONSELHO MUNICIPAL ANTIDROGAS - COMAD</a:t>
            </a:r>
            <a:endParaRPr lang="pt-B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20080" y="2348880"/>
            <a:ext cx="857590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LEGALIZAR É O CAMINHO?</a:t>
            </a:r>
          </a:p>
          <a:p>
            <a:pPr algn="ctr"/>
            <a:endParaRPr lang="pt-B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FÓRUM DE DEBATE SOBRE A DESCRIMINALIZAÇÃO DO USO DE</a:t>
            </a:r>
          </a:p>
          <a:p>
            <a:pPr algn="ctr"/>
            <a:endParaRPr lang="pt-B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MACONHA NO </a:t>
            </a:r>
            <a:r>
              <a:rPr lang="pt-B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BRASIL </a:t>
            </a:r>
          </a:p>
          <a:p>
            <a:pPr algn="ctr"/>
            <a:endParaRPr lang="pt-BR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 de março, sexta-feira, às 9h, no auditório do</a:t>
            </a:r>
          </a:p>
          <a:p>
            <a:pPr algn="ctr"/>
            <a:endParaRPr lang="pt-B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 Municipal de Cidadania Rinaldo de </a:t>
            </a:r>
            <a:r>
              <a:rPr lang="pt-BR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Lamare</a:t>
            </a:r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situado à Av. Niemeyer, </a:t>
            </a:r>
          </a:p>
          <a:p>
            <a:pPr algn="ctr"/>
            <a:endParaRPr lang="pt-B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776 / 18º andar – São Conrado.</a:t>
            </a:r>
          </a:p>
        </p:txBody>
      </p:sp>
    </p:spTree>
    <p:extLst>
      <p:ext uri="{BB962C8B-B14F-4D97-AF65-F5344CB8AC3E}">
        <p14:creationId xmlns="" xmlns:p14="http://schemas.microsoft.com/office/powerpoint/2010/main" val="133138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-54107" y="713879"/>
            <a:ext cx="83763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ATIVIDADES PREVISTAS PARA 2014:</a:t>
            </a:r>
            <a:endParaRPr lang="pt-BR" sz="32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95863" y="1298654"/>
            <a:ext cx="899045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pt-BR" sz="20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CURSO DE FORMAÇÃO DE TERAPEUTAS EM DQ</a:t>
            </a: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DE 17/03 A 08/12</a:t>
            </a:r>
          </a:p>
          <a:p>
            <a:pPr algn="just">
              <a:lnSpc>
                <a:spcPct val="150000"/>
              </a:lnSpc>
            </a:pPr>
            <a:endParaRPr lang="pt-BR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PALESTRA DR JORGE JABER – 5ª FEIRA, 24/04 ÀS 19H</a:t>
            </a: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PÚBLICO ALVO – FAMILIARES DE DQ E SÍNDICOS DOS             CONDOMÍNIOS DA BARRA DA TIJUCA</a:t>
            </a:r>
          </a:p>
          <a:p>
            <a:pPr algn="just">
              <a:lnSpc>
                <a:spcPct val="150000"/>
              </a:lnSpc>
            </a:pPr>
            <a:endParaRPr lang="pt-BR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5) CURSO -  TEMAS EM PSIQUIATRIA </a:t>
            </a:r>
          </a:p>
          <a:p>
            <a:pPr algn="just">
              <a:lnSpc>
                <a:spcPct val="150000"/>
              </a:lnSpc>
            </a:pPr>
            <a:endParaRPr lang="pt-BR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6) CURSO – 12 </a:t>
            </a: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PASSOS</a:t>
            </a:r>
            <a:endParaRPr lang="pt-B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532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-54107" y="713879"/>
            <a:ext cx="83763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ATIVIDADES PREVISTAS PARA 2014:</a:t>
            </a:r>
            <a:endParaRPr lang="pt-BR" sz="32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76770" y="1412776"/>
            <a:ext cx="89904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pt-BR" sz="20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7) SESSÃO PIPOCA</a:t>
            </a:r>
          </a:p>
          <a:p>
            <a:pPr algn="just">
              <a:lnSpc>
                <a:spcPct val="150000"/>
              </a:lnSpc>
            </a:pPr>
            <a:endParaRPr lang="pt-B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8) CURSO DE ACOMPANHANTE TERAPÊUTICO</a:t>
            </a:r>
          </a:p>
          <a:p>
            <a:pPr algn="just">
              <a:lnSpc>
                <a:spcPct val="150000"/>
              </a:lnSpc>
            </a:pPr>
            <a:endParaRPr lang="pt-B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9) PARCERIA COM O SINTE – SINDICATO DOS TERAPEUTAS</a:t>
            </a:r>
          </a:p>
          <a:p>
            <a:pPr algn="just">
              <a:lnSpc>
                <a:spcPct val="150000"/>
              </a:lnSpc>
            </a:pPr>
            <a:endParaRPr lang="pt-B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10) BANDA ALEGRIA SEM RESSACA – DESFILE 2015 – 08/02/2015</a:t>
            </a:r>
            <a:endParaRPr lang="pt-B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477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150654" y="951111"/>
            <a:ext cx="489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OBRIGADO!</a:t>
            </a:r>
            <a:endParaRPr lang="pt-BR" sz="54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42442" y="2420888"/>
            <a:ext cx="87129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JJABER@CLINICAJORGEJABER.COM.BR</a:t>
            </a:r>
            <a:endParaRPr lang="pt-BR" sz="30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42442" y="4005064"/>
            <a:ext cx="87129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WWW.ABRADONLINE.ORG.BR</a:t>
            </a:r>
            <a:endParaRPr lang="pt-BR" sz="30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42442" y="5589240"/>
            <a:ext cx="87129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FACEBOOK: ALEGRIA SEM RESSACA</a:t>
            </a:r>
            <a:endParaRPr lang="pt-BR" sz="30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335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Balcão Envidraçado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273</TotalTime>
  <Words>840</Words>
  <Application>Microsoft Office PowerPoint</Application>
  <PresentationFormat>Apresentação na tela (4:3)</PresentationFormat>
  <Paragraphs>222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36" baseType="lpstr">
      <vt:lpstr>Fluxo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Angela</dc:creator>
  <cp:lastModifiedBy>JORGE</cp:lastModifiedBy>
  <cp:revision>42</cp:revision>
  <dcterms:created xsi:type="dcterms:W3CDTF">2014-03-15T23:02:52Z</dcterms:created>
  <dcterms:modified xsi:type="dcterms:W3CDTF">2014-03-18T13:37:11Z</dcterms:modified>
</cp:coreProperties>
</file>